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1DBC137-B61A-4DE3-A596-EE156DA6296C}">
  <a:tblStyle styleId="{51DBC137-B61A-4DE3-A596-EE156DA6296C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시 건설 망치 부족 팝업</a:t>
            </a:r>
          </a:p>
        </p:txBody>
      </p:sp>
      <p:sp>
        <p:nvSpPr>
          <p:cNvPr id="607" name="Shape 60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709" name="Shape 70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804" name="Shape 80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5" name="Shape 88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6" name="Shape 93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Shape 93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5" name="Shape 10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1016" name="Shape 101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Shape 10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Shape 11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Shape 11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Shape 12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Shape 13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Shape 14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Relationship Id="rId6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Relationship Id="rId6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3" Type="http://schemas.openxmlformats.org/officeDocument/2006/relationships/image" Target="../media/image16.png"/><Relationship Id="rId12" Type="http://schemas.openxmlformats.org/officeDocument/2006/relationships/image" Target="../media/image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00.png"/><Relationship Id="rId9" Type="http://schemas.openxmlformats.org/officeDocument/2006/relationships/image" Target="../media/image13.png"/><Relationship Id="rId5" Type="http://schemas.openxmlformats.org/officeDocument/2006/relationships/image" Target="../media/image01.png"/><Relationship Id="rId6" Type="http://schemas.openxmlformats.org/officeDocument/2006/relationships/image" Target="../media/image02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3" Type="http://schemas.openxmlformats.org/officeDocument/2006/relationships/image" Target="../media/image00.png"/><Relationship Id="rId12" Type="http://schemas.openxmlformats.org/officeDocument/2006/relationships/image" Target="../media/image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5" Type="http://schemas.openxmlformats.org/officeDocument/2006/relationships/image" Target="../media/image05.png"/><Relationship Id="rId14" Type="http://schemas.openxmlformats.org/officeDocument/2006/relationships/image" Target="../media/image03.png"/><Relationship Id="rId16" Type="http://schemas.openxmlformats.org/officeDocument/2006/relationships/image" Target="../media/image08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00.png"/><Relationship Id="rId9" Type="http://schemas.openxmlformats.org/officeDocument/2006/relationships/image" Target="../media/image11.png"/><Relationship Id="rId15" Type="http://schemas.openxmlformats.org/officeDocument/2006/relationships/image" Target="../media/image08.png"/><Relationship Id="rId14" Type="http://schemas.openxmlformats.org/officeDocument/2006/relationships/image" Target="../media/image19.png"/><Relationship Id="rId5" Type="http://schemas.openxmlformats.org/officeDocument/2006/relationships/image" Target="../media/image01.png"/><Relationship Id="rId6" Type="http://schemas.openxmlformats.org/officeDocument/2006/relationships/image" Target="../media/image02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00.png"/><Relationship Id="rId9" Type="http://schemas.openxmlformats.org/officeDocument/2006/relationships/image" Target="../media/image11.png"/><Relationship Id="rId15" Type="http://schemas.openxmlformats.org/officeDocument/2006/relationships/image" Target="../media/image08.png"/><Relationship Id="rId14" Type="http://schemas.openxmlformats.org/officeDocument/2006/relationships/image" Target="../media/image19.png"/><Relationship Id="rId5" Type="http://schemas.openxmlformats.org/officeDocument/2006/relationships/image" Target="../media/image01.png"/><Relationship Id="rId6" Type="http://schemas.openxmlformats.org/officeDocument/2006/relationships/image" Target="../media/image02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3" Type="http://schemas.openxmlformats.org/officeDocument/2006/relationships/image" Target="../media/image08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00.png"/><Relationship Id="rId9" Type="http://schemas.openxmlformats.org/officeDocument/2006/relationships/image" Target="../media/image13.png"/><Relationship Id="rId5" Type="http://schemas.openxmlformats.org/officeDocument/2006/relationships/image" Target="../media/image01.png"/><Relationship Id="rId6" Type="http://schemas.openxmlformats.org/officeDocument/2006/relationships/image" Target="../media/image02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2" Type="http://schemas.openxmlformats.org/officeDocument/2006/relationships/image" Target="../media/image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00.png"/><Relationship Id="rId9" Type="http://schemas.openxmlformats.org/officeDocument/2006/relationships/image" Target="../media/image13.png"/><Relationship Id="rId5" Type="http://schemas.openxmlformats.org/officeDocument/2006/relationships/image" Target="../media/image01.png"/><Relationship Id="rId6" Type="http://schemas.openxmlformats.org/officeDocument/2006/relationships/image" Target="../media/image02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0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01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0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0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0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Relationship Id="rId6" Type="http://schemas.openxmlformats.org/officeDocument/2006/relationships/image" Target="../media/image03.png"/><Relationship Id="rId7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회관(Town Hall)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315512" y="3638312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2016.04.12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893912" y="923480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1288803" y="958758"/>
            <a:ext cx="7745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LV1 전투술</a:t>
            </a:r>
          </a:p>
        </p:txBody>
      </p:sp>
      <p:sp>
        <p:nvSpPr>
          <p:cNvPr id="241" name="Shape 241"/>
          <p:cNvSpPr/>
          <p:nvPr/>
        </p:nvSpPr>
        <p:spPr>
          <a:xfrm>
            <a:off x="959366" y="123431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cxnSp>
        <p:nvCxnSpPr>
          <p:cNvPr id="242" name="Shape 242"/>
          <p:cNvCxnSpPr/>
          <p:nvPr/>
        </p:nvCxnSpPr>
        <p:spPr>
          <a:xfrm>
            <a:off x="967526" y="122047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43" name="Shape 243"/>
          <p:cNvCxnSpPr/>
          <p:nvPr/>
        </p:nvCxnSpPr>
        <p:spPr>
          <a:xfrm>
            <a:off x="961304" y="140086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44" name="Shape 244"/>
          <p:cNvSpPr/>
          <p:nvPr/>
        </p:nvSpPr>
        <p:spPr>
          <a:xfrm>
            <a:off x="2855076" y="923480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2920532" y="123431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246" name="Shape 246"/>
          <p:cNvCxnSpPr/>
          <p:nvPr/>
        </p:nvCxnSpPr>
        <p:spPr>
          <a:xfrm>
            <a:off x="2928691" y="122047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47" name="Shape 247"/>
          <p:cNvCxnSpPr/>
          <p:nvPr/>
        </p:nvCxnSpPr>
        <p:spPr>
          <a:xfrm>
            <a:off x="2922469" y="140086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48" name="Shape 248"/>
          <p:cNvSpPr/>
          <p:nvPr/>
        </p:nvSpPr>
        <p:spPr>
          <a:xfrm>
            <a:off x="215538" y="142595"/>
            <a:ext cx="1651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과학연구 체크</a:t>
            </a:r>
          </a:p>
        </p:txBody>
      </p:sp>
      <p:sp>
        <p:nvSpPr>
          <p:cNvPr id="249" name="Shape 249"/>
          <p:cNvSpPr/>
          <p:nvPr/>
        </p:nvSpPr>
        <p:spPr>
          <a:xfrm>
            <a:off x="473102" y="1519201"/>
            <a:ext cx="9884227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시 과학연구 처리 (2개의 타입이 존재 합니다)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과학 연구가 진행 되지 않은 상태 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과학 연구가 완료 되어있는 상태(버튼에 텍스트는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연구를 진행 중인 상태를 표시 해주도록 합니다.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 조건이 아닌 레벨 및 다른 연구를 진행중인 상태를 표시 해주도록 합니다.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2701" y="921596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225" y="953562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/>
          <p:nvPr/>
        </p:nvSpPr>
        <p:spPr>
          <a:xfrm>
            <a:off x="564577" y="91618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53" name="Shape 253"/>
          <p:cNvSpPr/>
          <p:nvPr/>
        </p:nvSpPr>
        <p:spPr>
          <a:xfrm>
            <a:off x="2547247" y="89454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0617" y="92282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>
            <a:off x="3296171" y="962923"/>
            <a:ext cx="7745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 전투술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7985" y="92699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4871901" y="923480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4937357" y="123431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연구 중 03:40:30</a:t>
            </a:r>
          </a:p>
        </p:txBody>
      </p:sp>
      <p:cxnSp>
        <p:nvCxnSpPr>
          <p:cNvPr id="259" name="Shape 259"/>
          <p:cNvCxnSpPr/>
          <p:nvPr/>
        </p:nvCxnSpPr>
        <p:spPr>
          <a:xfrm>
            <a:off x="4945517" y="122047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0" name="Shape 260"/>
          <p:cNvCxnSpPr/>
          <p:nvPr/>
        </p:nvCxnSpPr>
        <p:spPr>
          <a:xfrm>
            <a:off x="4939294" y="140086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1" name="Shape 261"/>
          <p:cNvSpPr/>
          <p:nvPr/>
        </p:nvSpPr>
        <p:spPr>
          <a:xfrm>
            <a:off x="4564071" y="89454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262" name="Shape 262"/>
          <p:cNvSpPr/>
          <p:nvPr/>
        </p:nvSpPr>
        <p:spPr>
          <a:xfrm>
            <a:off x="5312996" y="962923"/>
            <a:ext cx="7745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 전투술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4810" y="926991"/>
            <a:ext cx="437380" cy="29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2194" y="965713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6679664" y="895691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6745120" y="120652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연구 중 03:40:30</a:t>
            </a:r>
          </a:p>
        </p:txBody>
      </p:sp>
      <p:cxnSp>
        <p:nvCxnSpPr>
          <p:cNvPr id="267" name="Shape 267"/>
          <p:cNvCxnSpPr/>
          <p:nvPr/>
        </p:nvCxnSpPr>
        <p:spPr>
          <a:xfrm>
            <a:off x="6753279" y="119268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8" name="Shape 268"/>
          <p:cNvCxnSpPr/>
          <p:nvPr/>
        </p:nvCxnSpPr>
        <p:spPr>
          <a:xfrm>
            <a:off x="6747057" y="137307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9" name="Shape 269"/>
          <p:cNvSpPr/>
          <p:nvPr/>
        </p:nvSpPr>
        <p:spPr>
          <a:xfrm>
            <a:off x="6371835" y="86675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270" name="Shape 270"/>
          <p:cNvSpPr/>
          <p:nvPr/>
        </p:nvSpPr>
        <p:spPr>
          <a:xfrm>
            <a:off x="7027450" y="935133"/>
            <a:ext cx="7745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 기병술</a:t>
            </a: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9957" y="93792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2692" y="899534"/>
            <a:ext cx="251074" cy="27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438458" y="1327873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569166" y="2239350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291950" y="2547988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1984241" y="2239350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503468" y="2656514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sp>
        <p:nvSpPr>
          <p:cNvPr id="283" name="Shape 283"/>
          <p:cNvSpPr/>
          <p:nvPr/>
        </p:nvSpPr>
        <p:spPr>
          <a:xfrm>
            <a:off x="1176662" y="2986525"/>
            <a:ext cx="76174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284" name="Shape 284"/>
          <p:cNvSpPr/>
          <p:nvPr/>
        </p:nvSpPr>
        <p:spPr>
          <a:xfrm>
            <a:off x="1887084" y="2697161"/>
            <a:ext cx="68640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 버프</a:t>
            </a:r>
          </a:p>
        </p:txBody>
      </p:sp>
      <p:sp>
        <p:nvSpPr>
          <p:cNvPr id="285" name="Shape 285"/>
          <p:cNvSpPr/>
          <p:nvPr/>
        </p:nvSpPr>
        <p:spPr>
          <a:xfrm rot="-5400000">
            <a:off x="1347248" y="2594641"/>
            <a:ext cx="376003" cy="375435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300" y="2274982"/>
            <a:ext cx="419158" cy="41915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089" y="2219100"/>
            <a:ext cx="606924" cy="54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/>
          <p:nvPr/>
        </p:nvSpPr>
        <p:spPr>
          <a:xfrm>
            <a:off x="215538" y="142595"/>
            <a:ext cx="30508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기본 아이콘 설명</a:t>
            </a:r>
          </a:p>
        </p:txBody>
      </p:sp>
      <p:sp>
        <p:nvSpPr>
          <p:cNvPr id="289" name="Shape 289"/>
          <p:cNvSpPr/>
          <p:nvPr/>
        </p:nvSpPr>
        <p:spPr>
          <a:xfrm>
            <a:off x="1300055" y="3858887"/>
            <a:ext cx="33855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</a:t>
            </a:r>
          </a:p>
        </p:txBody>
      </p:sp>
      <p:sp>
        <p:nvSpPr>
          <p:cNvPr id="290" name="Shape 290"/>
          <p:cNvSpPr/>
          <p:nvPr/>
        </p:nvSpPr>
        <p:spPr>
          <a:xfrm>
            <a:off x="2991536" y="1503120"/>
            <a:ext cx="6929263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마을에서 마을 회관을 클릭 시 나오는 정보 입니다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: 세부 정보 화면으로 이동 합니다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: 업그레이드 정보 화면으로 이동 합니다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버프 : 도시 버프 화면으로 이동 합니다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Shape 291"/>
          <p:cNvCxnSpPr/>
          <p:nvPr/>
        </p:nvCxnSpPr>
        <p:spPr>
          <a:xfrm>
            <a:off x="1007032" y="1675953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92" name="Shape 292"/>
          <p:cNvSpPr/>
          <p:nvPr/>
        </p:nvSpPr>
        <p:spPr>
          <a:xfrm>
            <a:off x="1155233" y="1440780"/>
            <a:ext cx="74251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</a:p>
        </p:txBody>
      </p:sp>
      <p:cxnSp>
        <p:nvCxnSpPr>
          <p:cNvPr id="293" name="Shape 293"/>
          <p:cNvCxnSpPr/>
          <p:nvPr/>
        </p:nvCxnSpPr>
        <p:spPr>
          <a:xfrm>
            <a:off x="1003829" y="1442236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94" name="Shape 294"/>
          <p:cNvCxnSpPr/>
          <p:nvPr/>
        </p:nvCxnSpPr>
        <p:spPr>
          <a:xfrm rot="-5400000">
            <a:off x="1897600" y="1570646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95" name="Shape 295"/>
          <p:cNvCxnSpPr/>
          <p:nvPr/>
        </p:nvCxnSpPr>
        <p:spPr>
          <a:xfrm rot="-5400000">
            <a:off x="920996" y="1564425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96" name="Shape 296"/>
          <p:cNvGrpSpPr/>
          <p:nvPr/>
        </p:nvGrpSpPr>
        <p:grpSpPr>
          <a:xfrm>
            <a:off x="2070971" y="859272"/>
            <a:ext cx="3835307" cy="674512"/>
            <a:chOff x="6975113" y="1300325"/>
            <a:chExt cx="3835307" cy="897776"/>
          </a:xfrm>
        </p:grpSpPr>
        <p:sp>
          <p:nvSpPr>
            <p:cNvPr id="297" name="Shape 297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건물 이름 정보를 알려줍니다</a:t>
              </a:r>
            </a:p>
          </p:txBody>
        </p:sp>
        <p:cxnSp>
          <p:nvCxnSpPr>
            <p:cNvPr id="298" name="Shape 298"/>
            <p:cNvCxnSpPr>
              <a:stCxn id="297" idx="1"/>
            </p:cNvCxnSpPr>
            <p:nvPr/>
          </p:nvCxnSpPr>
          <p:spPr>
            <a:xfrm flipH="1">
              <a:off x="6975113" y="1623601"/>
              <a:ext cx="1264500" cy="574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pic>
        <p:nvPicPr>
          <p:cNvPr id="299" name="Shape 299"/>
          <p:cNvPicPr preferRelativeResize="0"/>
          <p:nvPr/>
        </p:nvPicPr>
        <p:blipFill rotWithShape="1">
          <a:blip r:embed="rId5">
            <a:alphaModFix/>
          </a:blip>
          <a:srcRect b="21239" l="6033" r="6034" t="21239"/>
          <a:stretch/>
        </p:blipFill>
        <p:spPr>
          <a:xfrm>
            <a:off x="884933" y="1660160"/>
            <a:ext cx="1298357" cy="84934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/>
          <p:nvPr/>
        </p:nvSpPr>
        <p:spPr>
          <a:xfrm>
            <a:off x="438458" y="3733671"/>
            <a:ext cx="2220839" cy="171977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1300055" y="6094780"/>
            <a:ext cx="33855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</a:t>
            </a:r>
          </a:p>
        </p:txBody>
      </p:sp>
      <p:cxnSp>
        <p:nvCxnSpPr>
          <p:cNvPr id="302" name="Shape 302"/>
          <p:cNvCxnSpPr/>
          <p:nvPr/>
        </p:nvCxnSpPr>
        <p:spPr>
          <a:xfrm>
            <a:off x="1007032" y="4251657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3" name="Shape 303"/>
          <p:cNvSpPr/>
          <p:nvPr/>
        </p:nvSpPr>
        <p:spPr>
          <a:xfrm>
            <a:off x="1155233" y="4016483"/>
            <a:ext cx="74251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</a:p>
        </p:txBody>
      </p:sp>
      <p:cxnSp>
        <p:nvCxnSpPr>
          <p:cNvPr id="304" name="Shape 304"/>
          <p:cNvCxnSpPr/>
          <p:nvPr/>
        </p:nvCxnSpPr>
        <p:spPr>
          <a:xfrm>
            <a:off x="1003829" y="4017939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5" name="Shape 305"/>
          <p:cNvCxnSpPr/>
          <p:nvPr/>
        </p:nvCxnSpPr>
        <p:spPr>
          <a:xfrm rot="-5400000">
            <a:off x="1897600" y="4146348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6" name="Shape 306"/>
          <p:cNvCxnSpPr/>
          <p:nvPr/>
        </p:nvCxnSpPr>
        <p:spPr>
          <a:xfrm rot="-5400000">
            <a:off x="920996" y="4140128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07" name="Shape 307"/>
          <p:cNvPicPr preferRelativeResize="0"/>
          <p:nvPr/>
        </p:nvPicPr>
        <p:blipFill rotWithShape="1">
          <a:blip r:embed="rId5">
            <a:alphaModFix/>
          </a:blip>
          <a:srcRect b="21239" l="6033" r="6034" t="21239"/>
          <a:stretch/>
        </p:blipFill>
        <p:spPr>
          <a:xfrm>
            <a:off x="884933" y="4235864"/>
            <a:ext cx="1298357" cy="849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Shape 308"/>
          <p:cNvGrpSpPr/>
          <p:nvPr/>
        </p:nvGrpSpPr>
        <p:grpSpPr>
          <a:xfrm>
            <a:off x="781682" y="4249356"/>
            <a:ext cx="1375301" cy="1001928"/>
            <a:chOff x="699618" y="1227266"/>
            <a:chExt cx="1375301" cy="1001928"/>
          </a:xfrm>
        </p:grpSpPr>
        <p:pic>
          <p:nvPicPr>
            <p:cNvPr id="309" name="Shape 30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9618" y="1227266"/>
              <a:ext cx="1375301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Shape 310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  <p:grpSp>
        <p:nvGrpSpPr>
          <p:cNvPr id="312" name="Shape 312"/>
          <p:cNvGrpSpPr/>
          <p:nvPr/>
        </p:nvGrpSpPr>
        <p:grpSpPr>
          <a:xfrm>
            <a:off x="2303451" y="3573621"/>
            <a:ext cx="3835307" cy="674512"/>
            <a:chOff x="6975113" y="1300325"/>
            <a:chExt cx="3835307" cy="897776"/>
          </a:xfrm>
        </p:grpSpPr>
        <p:sp>
          <p:nvSpPr>
            <p:cNvPr id="313" name="Shape 313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 중 일 때</a:t>
              </a:r>
            </a:p>
          </p:txBody>
        </p:sp>
        <p:cxnSp>
          <p:nvCxnSpPr>
            <p:cNvPr id="314" name="Shape 314"/>
            <p:cNvCxnSpPr>
              <a:stCxn id="313" idx="1"/>
            </p:cNvCxnSpPr>
            <p:nvPr/>
          </p:nvCxnSpPr>
          <p:spPr>
            <a:xfrm flipH="1">
              <a:off x="6975113" y="1623601"/>
              <a:ext cx="1264500" cy="574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3" name="Shape 323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4" name="Shape 324"/>
          <p:cNvSpPr/>
          <p:nvPr/>
        </p:nvSpPr>
        <p:spPr>
          <a:xfrm>
            <a:off x="215538" y="142595"/>
            <a:ext cx="35285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업그레이드_팝업 처리</a:t>
            </a:r>
          </a:p>
        </p:txBody>
      </p:sp>
      <p:sp>
        <p:nvSpPr>
          <p:cNvPr id="325" name="Shape 325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329" name="Shape 329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332" name="Shape 332"/>
          <p:cNvSpPr/>
          <p:nvPr/>
        </p:nvSpPr>
        <p:spPr>
          <a:xfrm>
            <a:off x="4532571" y="322792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연구소</a:t>
            </a:r>
          </a:p>
        </p:txBody>
      </p:sp>
      <p:sp>
        <p:nvSpPr>
          <p:cNvPr id="333" name="Shape 333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Shape 336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7" name="Shape 337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8" name="Shape 338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339" name="Shape 339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40" name="Shape 340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41" name="Shape 3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48" name="Shape 348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49" name="Shape 349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50" name="Shape 350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51" name="Shape 351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2" name="Shape 352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355" name="Shape 355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356" name="Shape 356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Shape 360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1" name="Shape 361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/>
          <p:nvPr/>
        </p:nvSpPr>
        <p:spPr>
          <a:xfrm>
            <a:off x="6039953" y="3787130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연구소</a:t>
            </a:r>
          </a:p>
        </p:txBody>
      </p:sp>
      <p:cxnSp>
        <p:nvCxnSpPr>
          <p:cNvPr id="364" name="Shape 364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5" name="Shape 365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366" name="Shape 366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67" name="Shape 367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8" name="Shape 368"/>
          <p:cNvSpPr/>
          <p:nvPr/>
        </p:nvSpPr>
        <p:spPr>
          <a:xfrm>
            <a:off x="754300" y="3523992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00:04:30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398182" y="5140130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370" name="Shape 370"/>
          <p:cNvSpPr/>
          <p:nvPr/>
        </p:nvSpPr>
        <p:spPr>
          <a:xfrm>
            <a:off x="4216921" y="37511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0262" y="37565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/>
          <p:nvPr/>
        </p:nvSpPr>
        <p:spPr>
          <a:xfrm>
            <a:off x="4565157" y="3795723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연구소</a:t>
            </a:r>
          </a:p>
        </p:txBody>
      </p:sp>
      <p:sp>
        <p:nvSpPr>
          <p:cNvPr id="373" name="Shape 373"/>
          <p:cNvSpPr/>
          <p:nvPr/>
        </p:nvSpPr>
        <p:spPr>
          <a:xfrm>
            <a:off x="4287926" y="40632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374" name="Shape 374"/>
          <p:cNvCxnSpPr/>
          <p:nvPr/>
        </p:nvCxnSpPr>
        <p:spPr>
          <a:xfrm>
            <a:off x="4296087" y="40494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5" name="Shape 375"/>
          <p:cNvCxnSpPr/>
          <p:nvPr/>
        </p:nvCxnSpPr>
        <p:spPr>
          <a:xfrm>
            <a:off x="4289864" y="4229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76" name="Shape 3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9805" y="3777592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Shape 377"/>
          <p:cNvCxnSpPr>
            <a:stCxn id="368" idx="3"/>
            <a:endCxn id="327" idx="1"/>
          </p:cNvCxnSpPr>
          <p:nvPr/>
        </p:nvCxnSpPr>
        <p:spPr>
          <a:xfrm flipH="1" rot="10800000">
            <a:off x="3600948" y="4002904"/>
            <a:ext cx="560700" cy="51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78" name="Shape 378"/>
          <p:cNvCxnSpPr/>
          <p:nvPr/>
        </p:nvCxnSpPr>
        <p:spPr>
          <a:xfrm flipH="1">
            <a:off x="7079953" y="3240367"/>
            <a:ext cx="1215331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79" name="Shape 379"/>
          <p:cNvSpPr/>
          <p:nvPr/>
        </p:nvSpPr>
        <p:spPr>
          <a:xfrm>
            <a:off x="8318314" y="4404287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크라운을 소비하여 바로 연구소를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9088018" y="577830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Shape 381"/>
          <p:cNvCxnSpPr/>
          <p:nvPr/>
        </p:nvCxnSpPr>
        <p:spPr>
          <a:xfrm flipH="1">
            <a:off x="5748490" y="5347641"/>
            <a:ext cx="2567988" cy="692444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382" name="Shape 3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601151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>
            <a:off x="9549568" y="599244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384" name="Shape 384"/>
          <p:cNvSpPr/>
          <p:nvPr/>
        </p:nvSpPr>
        <p:spPr>
          <a:xfrm>
            <a:off x="9100429" y="5763069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385" name="Shape 385"/>
          <p:cNvSpPr/>
          <p:nvPr/>
        </p:nvSpPr>
        <p:spPr>
          <a:xfrm>
            <a:off x="847880" y="5932433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XXXXXX 건설 완료</a:t>
            </a:r>
          </a:p>
        </p:txBody>
      </p:sp>
      <p:cxnSp>
        <p:nvCxnSpPr>
          <p:cNvPr id="386" name="Shape 386"/>
          <p:cNvCxnSpPr/>
          <p:nvPr/>
        </p:nvCxnSpPr>
        <p:spPr>
          <a:xfrm flipH="1" rot="10800000">
            <a:off x="842136" y="5923102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87" name="Shape 387"/>
          <p:cNvCxnSpPr/>
          <p:nvPr/>
        </p:nvCxnSpPr>
        <p:spPr>
          <a:xfrm flipH="1" rot="10800000">
            <a:off x="869950" y="634687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88" name="Shape 388"/>
          <p:cNvCxnSpPr/>
          <p:nvPr/>
        </p:nvCxnSpPr>
        <p:spPr>
          <a:xfrm flipH="1">
            <a:off x="2174033" y="5518616"/>
            <a:ext cx="3591" cy="3596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89" name="Shape 389"/>
          <p:cNvCxnSpPr>
            <a:endCxn id="329" idx="1"/>
          </p:cNvCxnSpPr>
          <p:nvPr/>
        </p:nvCxnSpPr>
        <p:spPr>
          <a:xfrm>
            <a:off x="3566126" y="1993990"/>
            <a:ext cx="646200" cy="14489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90" name="Shape 390"/>
          <p:cNvSpPr/>
          <p:nvPr/>
        </p:nvSpPr>
        <p:spPr>
          <a:xfrm>
            <a:off x="4558364" y="1565613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</a:p>
        </p:txBody>
      </p:sp>
      <p:cxnSp>
        <p:nvCxnSpPr>
          <p:cNvPr id="391" name="Shape 391"/>
          <p:cNvCxnSpPr/>
          <p:nvPr/>
        </p:nvCxnSpPr>
        <p:spPr>
          <a:xfrm>
            <a:off x="4597548" y="158256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92" name="Shape 392"/>
          <p:cNvCxnSpPr/>
          <p:nvPr/>
        </p:nvCxnSpPr>
        <p:spPr>
          <a:xfrm>
            <a:off x="4591328" y="1893584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93" name="Shape 3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9417" y="321901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138" y="3777010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Shape 395"/>
          <p:cNvCxnSpPr>
            <a:stCxn id="333" idx="3"/>
          </p:cNvCxnSpPr>
          <p:nvPr/>
        </p:nvCxnSpPr>
        <p:spPr>
          <a:xfrm flipH="1" rot="10800000">
            <a:off x="7129676" y="1476299"/>
            <a:ext cx="1080900" cy="1969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96" name="Shape 396"/>
          <p:cNvSpPr/>
          <p:nvPr/>
        </p:nvSpPr>
        <p:spPr>
          <a:xfrm>
            <a:off x="839300" y="876341"/>
            <a:ext cx="2720254" cy="244042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826324" y="939417"/>
            <a:ext cx="27260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이동 텍스트 부분을 누르면 해당 건물로 이동합니다. 이동된 건물 화면에는 클릭 표시를 해 줍니다. 해당 건물의 중앙부에 손가락 표시를 해주도록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**하단 이미지 참조</a:t>
            </a:r>
          </a:p>
        </p:txBody>
      </p:sp>
      <p:sp>
        <p:nvSpPr>
          <p:cNvPr id="398" name="Shape 398"/>
          <p:cNvSpPr/>
          <p:nvPr/>
        </p:nvSpPr>
        <p:spPr>
          <a:xfrm>
            <a:off x="8239843" y="835029"/>
            <a:ext cx="2708241" cy="107415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8227429" y="888504"/>
            <a:ext cx="2720655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자원이 부족 시 자원보충 버튼을 클릭 시 자원 사용, 구매 화면으로 이동 합니다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(S2_자원구매 및 사용.PPT)</a:t>
            </a:r>
          </a:p>
        </p:txBody>
      </p:sp>
      <p:sp>
        <p:nvSpPr>
          <p:cNvPr id="400" name="Shape 400"/>
          <p:cNvSpPr/>
          <p:nvPr/>
        </p:nvSpPr>
        <p:spPr>
          <a:xfrm>
            <a:off x="8295285" y="2302596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403" name="Shape 403"/>
          <p:cNvSpPr/>
          <p:nvPr/>
        </p:nvSpPr>
        <p:spPr>
          <a:xfrm>
            <a:off x="9088018" y="36881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39213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9549568" y="39022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406" name="Shape 406"/>
          <p:cNvSpPr/>
          <p:nvPr/>
        </p:nvSpPr>
        <p:spPr>
          <a:xfrm>
            <a:off x="9100429" y="36729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407" name="Shape 407"/>
          <p:cNvPicPr preferRelativeResize="0"/>
          <p:nvPr/>
        </p:nvPicPr>
        <p:blipFill rotWithShape="1">
          <a:blip r:embed="rId12">
            <a:alphaModFix/>
          </a:blip>
          <a:srcRect b="21239" l="6033" r="6034" t="21239"/>
          <a:stretch/>
        </p:blipFill>
        <p:spPr>
          <a:xfrm>
            <a:off x="1544090" y="2142563"/>
            <a:ext cx="1298357" cy="8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74633" y="2509371"/>
            <a:ext cx="606991" cy="51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12">
            <a:alphaModFix/>
          </a:blip>
          <a:srcRect b="21239" l="6033" r="6034" t="21239"/>
          <a:stretch/>
        </p:blipFill>
        <p:spPr>
          <a:xfrm>
            <a:off x="4400617" y="1927331"/>
            <a:ext cx="1298357" cy="8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6603" y="1855678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/>
        </p:nvSpPr>
        <p:spPr>
          <a:xfrm>
            <a:off x="6027310" y="2507514"/>
            <a:ext cx="104387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오픈</a:t>
            </a:r>
          </a:p>
        </p:txBody>
      </p:sp>
      <p:sp>
        <p:nvSpPr>
          <p:cNvPr id="412" name="Shape 412"/>
          <p:cNvSpPr/>
          <p:nvPr/>
        </p:nvSpPr>
        <p:spPr>
          <a:xfrm rot="-5400000">
            <a:off x="5877351" y="2071754"/>
            <a:ext cx="305822" cy="132507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 flipH="1" rot="5400000">
            <a:off x="6877966" y="2088973"/>
            <a:ext cx="305822" cy="11612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509572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/>
          <p:nvPr/>
        </p:nvSpPr>
        <p:spPr>
          <a:xfrm>
            <a:off x="4031882" y="509572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4050739" y="852129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22" name="Shape 422"/>
          <p:cNvSpPr/>
          <p:nvPr/>
        </p:nvSpPr>
        <p:spPr>
          <a:xfrm>
            <a:off x="4058060" y="4610732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23" name="Shape 423"/>
          <p:cNvSpPr/>
          <p:nvPr/>
        </p:nvSpPr>
        <p:spPr>
          <a:xfrm>
            <a:off x="215538" y="142595"/>
            <a:ext cx="27703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건설_팝업_과학연구</a:t>
            </a:r>
          </a:p>
        </p:txBody>
      </p:sp>
      <p:sp>
        <p:nvSpPr>
          <p:cNvPr id="424" name="Shape 424"/>
          <p:cNvSpPr/>
          <p:nvPr/>
        </p:nvSpPr>
        <p:spPr>
          <a:xfrm>
            <a:off x="4133551" y="5738741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/>
          <p:nvPr/>
        </p:nvSpPr>
        <p:spPr>
          <a:xfrm rot="10800000">
            <a:off x="4216921" y="5831116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4161635" y="2892481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5232191" y="2596090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428" name="Shape 428"/>
          <p:cNvSpPr/>
          <p:nvPr/>
        </p:nvSpPr>
        <p:spPr>
          <a:xfrm>
            <a:off x="4845703" y="5732094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6063173" y="57227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4856300" y="5698273"/>
            <a:ext cx="105248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건설</a:t>
            </a:r>
          </a:p>
        </p:txBody>
      </p:sp>
      <p:sp>
        <p:nvSpPr>
          <p:cNvPr id="431" name="Shape 431"/>
          <p:cNvSpPr/>
          <p:nvPr/>
        </p:nvSpPr>
        <p:spPr>
          <a:xfrm>
            <a:off x="6147039" y="5785358"/>
            <a:ext cx="95305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</p:txBody>
      </p:sp>
      <p:sp>
        <p:nvSpPr>
          <p:cNvPr id="432" name="Shape 432"/>
          <p:cNvSpPr/>
          <p:nvPr/>
        </p:nvSpPr>
        <p:spPr>
          <a:xfrm>
            <a:off x="5031548" y="59336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433" name="Shape 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8717" y="5867707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/>
          <p:nvPr/>
        </p:nvSpPr>
        <p:spPr>
          <a:xfrm>
            <a:off x="6392146" y="54587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435" name="Shape 4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195832">
            <a:off x="6312829" y="5485044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Shape 436"/>
          <p:cNvCxnSpPr/>
          <p:nvPr/>
        </p:nvCxnSpPr>
        <p:spPr>
          <a:xfrm>
            <a:off x="4551901" y="2854426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37" name="Shape 437"/>
          <p:cNvSpPr/>
          <p:nvPr/>
        </p:nvSpPr>
        <p:spPr>
          <a:xfrm>
            <a:off x="8297121" y="2026416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연구만 업그레이드가 가능합니다. 크라운을 소비 하시면 현재 업그레이드 중인 연구를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Shape 438"/>
          <p:cNvCxnSpPr/>
          <p:nvPr/>
        </p:nvCxnSpPr>
        <p:spPr>
          <a:xfrm flipH="1">
            <a:off x="7079953" y="2969768"/>
            <a:ext cx="1215331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9" name="Shape 439"/>
          <p:cNvSpPr/>
          <p:nvPr/>
        </p:nvSpPr>
        <p:spPr>
          <a:xfrm>
            <a:off x="9088018" y="3439455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43021" y="3672662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9549568" y="3653592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442" name="Shape 442"/>
          <p:cNvSpPr/>
          <p:nvPr/>
        </p:nvSpPr>
        <p:spPr>
          <a:xfrm>
            <a:off x="9100429" y="3424221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443" name="Shape 443"/>
          <p:cNvSpPr/>
          <p:nvPr/>
        </p:nvSpPr>
        <p:spPr>
          <a:xfrm>
            <a:off x="719393" y="726210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Shape 444"/>
          <p:cNvCxnSpPr>
            <a:stCxn id="443" idx="3"/>
          </p:cNvCxnSpPr>
          <p:nvPr/>
        </p:nvCxnSpPr>
        <p:spPr>
          <a:xfrm>
            <a:off x="3566042" y="1723521"/>
            <a:ext cx="646200" cy="1449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45" name="Shape 445"/>
          <p:cNvSpPr/>
          <p:nvPr/>
        </p:nvSpPr>
        <p:spPr>
          <a:xfrm>
            <a:off x="727235" y="867934"/>
            <a:ext cx="2843831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과학연구로 이동 하게 되어집니다.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하는 과학 연구 아이콘으로 이동</a:t>
            </a:r>
          </a:p>
        </p:txBody>
      </p:sp>
      <p:cxnSp>
        <p:nvCxnSpPr>
          <p:cNvPr id="446" name="Shape 446"/>
          <p:cNvCxnSpPr/>
          <p:nvPr/>
        </p:nvCxnSpPr>
        <p:spPr>
          <a:xfrm flipH="1" rot="10800000">
            <a:off x="7129677" y="1205775"/>
            <a:ext cx="1080873" cy="1969725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47" name="Shape 447"/>
          <p:cNvSpPr/>
          <p:nvPr/>
        </p:nvSpPr>
        <p:spPr>
          <a:xfrm>
            <a:off x="8254734" y="560352"/>
            <a:ext cx="3146691" cy="845914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자원이 부족 시 자원보충 버튼을 클릭 시 자원 사용, 구매 화면으로 이동 합니다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(S2_자원구매 및 사용.PPT)</a:t>
            </a:r>
          </a:p>
        </p:txBody>
      </p:sp>
      <p:sp>
        <p:nvSpPr>
          <p:cNvPr id="448" name="Shape 448"/>
          <p:cNvSpPr/>
          <p:nvPr/>
        </p:nvSpPr>
        <p:spPr>
          <a:xfrm>
            <a:off x="4737885" y="537418"/>
            <a:ext cx="2078796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0969" y="584781"/>
            <a:ext cx="209771" cy="17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6194" y="615570"/>
            <a:ext cx="209000" cy="17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21544" y="594112"/>
            <a:ext cx="209771" cy="17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17185" y="603443"/>
            <a:ext cx="178741" cy="17212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4594230" y="576675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54" name="Shape 454"/>
          <p:cNvSpPr/>
          <p:nvPr/>
        </p:nvSpPr>
        <p:spPr>
          <a:xfrm>
            <a:off x="5138508" y="570454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55" name="Shape 455"/>
          <p:cNvSpPr/>
          <p:nvPr/>
        </p:nvSpPr>
        <p:spPr>
          <a:xfrm>
            <a:off x="5785430" y="564231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56" name="Shape 456"/>
          <p:cNvSpPr/>
          <p:nvPr/>
        </p:nvSpPr>
        <p:spPr>
          <a:xfrm>
            <a:off x="6376385" y="558010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457" name="Shape 457"/>
          <p:cNvCxnSpPr/>
          <p:nvPr/>
        </p:nvCxnSpPr>
        <p:spPr>
          <a:xfrm>
            <a:off x="4240098" y="8274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58" name="Shape 458"/>
          <p:cNvSpPr/>
          <p:nvPr/>
        </p:nvSpPr>
        <p:spPr>
          <a:xfrm>
            <a:off x="4039398" y="538012"/>
            <a:ext cx="391768" cy="38511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43340" y="539410"/>
            <a:ext cx="357024" cy="3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21571" y="432108"/>
            <a:ext cx="617950" cy="59312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/>
          <p:nvPr/>
        </p:nvSpPr>
        <p:spPr>
          <a:xfrm>
            <a:off x="4212326" y="294790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4607217" y="2983186"/>
            <a:ext cx="7745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LV1 전투술</a:t>
            </a:r>
          </a:p>
        </p:txBody>
      </p:sp>
      <p:sp>
        <p:nvSpPr>
          <p:cNvPr id="463" name="Shape 463"/>
          <p:cNvSpPr/>
          <p:nvPr/>
        </p:nvSpPr>
        <p:spPr>
          <a:xfrm>
            <a:off x="4277782" y="325874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cxnSp>
        <p:nvCxnSpPr>
          <p:cNvPr id="464" name="Shape 464"/>
          <p:cNvCxnSpPr/>
          <p:nvPr/>
        </p:nvCxnSpPr>
        <p:spPr>
          <a:xfrm>
            <a:off x="4285942" y="324490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5" name="Shape 465"/>
          <p:cNvCxnSpPr/>
          <p:nvPr/>
        </p:nvCxnSpPr>
        <p:spPr>
          <a:xfrm>
            <a:off x="4279719" y="342529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66" name="Shape 46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90639" y="2977991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29032" y="294725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5683035" y="294790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5748489" y="325874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70" name="Shape 470"/>
          <p:cNvCxnSpPr/>
          <p:nvPr/>
        </p:nvCxnSpPr>
        <p:spPr>
          <a:xfrm>
            <a:off x="5756650" y="324490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1" name="Shape 471"/>
          <p:cNvCxnSpPr/>
          <p:nvPr/>
        </p:nvCxnSpPr>
        <p:spPr>
          <a:xfrm>
            <a:off x="5750428" y="342529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72" name="Shape 47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30659" y="2946025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6124128" y="2987351"/>
            <a:ext cx="7745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 전투술</a:t>
            </a: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45944" y="295141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/>
          <p:nvPr/>
        </p:nvSpPr>
        <p:spPr>
          <a:xfrm>
            <a:off x="4202116" y="35370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4267571" y="3847851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연구 중 03:40:30</a:t>
            </a:r>
          </a:p>
        </p:txBody>
      </p:sp>
      <p:cxnSp>
        <p:nvCxnSpPr>
          <p:cNvPr id="477" name="Shape 477"/>
          <p:cNvCxnSpPr/>
          <p:nvPr/>
        </p:nvCxnSpPr>
        <p:spPr>
          <a:xfrm>
            <a:off x="4275730" y="38340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8" name="Shape 478"/>
          <p:cNvCxnSpPr/>
          <p:nvPr/>
        </p:nvCxnSpPr>
        <p:spPr>
          <a:xfrm>
            <a:off x="4269508" y="40144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9" name="Shape 479"/>
          <p:cNvSpPr/>
          <p:nvPr/>
        </p:nvSpPr>
        <p:spPr>
          <a:xfrm>
            <a:off x="4643210" y="3576460"/>
            <a:ext cx="7745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 전투술</a:t>
            </a:r>
          </a:p>
        </p:txBody>
      </p:sp>
      <p:pic>
        <p:nvPicPr>
          <p:cNvPr id="480" name="Shape 48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65025" y="3540528"/>
            <a:ext cx="437380" cy="29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52407" y="3579251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/>
          <p:nvPr/>
        </p:nvSpPr>
        <p:spPr>
          <a:xfrm>
            <a:off x="5680489" y="35355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5745944" y="3846351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연구 중 03:40:30</a:t>
            </a:r>
          </a:p>
        </p:txBody>
      </p:sp>
      <p:cxnSp>
        <p:nvCxnSpPr>
          <p:cNvPr id="484" name="Shape 484"/>
          <p:cNvCxnSpPr/>
          <p:nvPr/>
        </p:nvCxnSpPr>
        <p:spPr>
          <a:xfrm>
            <a:off x="5754103" y="38325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85" name="Shape 485"/>
          <p:cNvCxnSpPr/>
          <p:nvPr/>
        </p:nvCxnSpPr>
        <p:spPr>
          <a:xfrm>
            <a:off x="5747882" y="40129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86" name="Shape 486"/>
          <p:cNvSpPr/>
          <p:nvPr/>
        </p:nvSpPr>
        <p:spPr>
          <a:xfrm>
            <a:off x="6028275" y="3574960"/>
            <a:ext cx="7745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 기병술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30781" y="3577751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33517" y="3539362"/>
            <a:ext cx="251074" cy="27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43133" y="1690293"/>
            <a:ext cx="704404" cy="47623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/>
          <p:nvPr/>
        </p:nvSpPr>
        <p:spPr>
          <a:xfrm>
            <a:off x="705433" y="3258742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연구만 업그레이드가 가능합니다. 크라운을 소비 하시면 현재 업그레이드 중인 연구를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1496330" y="4671782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Shape 4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333" y="4904989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/>
          <p:nvPr/>
        </p:nvSpPr>
        <p:spPr>
          <a:xfrm>
            <a:off x="1957881" y="488591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494" name="Shape 494"/>
          <p:cNvSpPr/>
          <p:nvPr/>
        </p:nvSpPr>
        <p:spPr>
          <a:xfrm>
            <a:off x="1508741" y="4656548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cxnSp>
        <p:nvCxnSpPr>
          <p:cNvPr id="495" name="Shape 495"/>
          <p:cNvCxnSpPr>
            <a:endCxn id="475" idx="1"/>
          </p:cNvCxnSpPr>
          <p:nvPr/>
        </p:nvCxnSpPr>
        <p:spPr>
          <a:xfrm flipH="1" rot="10800000">
            <a:off x="3552016" y="3796690"/>
            <a:ext cx="650100" cy="33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96" name="Shape 496"/>
          <p:cNvSpPr/>
          <p:nvPr/>
        </p:nvSpPr>
        <p:spPr>
          <a:xfrm>
            <a:off x="5470694" y="6164148"/>
            <a:ext cx="221130" cy="27490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6873397" y="6167255"/>
            <a:ext cx="221130" cy="27490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2169197" y="6423478"/>
            <a:ext cx="6705599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건물, 과학연구 조건을 완료 하지 않은 상태의 경우 즉시건설 , 업그레이드, 건설 버튼 모두 비활성화 처리.</a:t>
            </a:r>
            <a:b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비활성화 버튼 에러 팝업 &gt;&gt; 건설에 필요 조건 달성이 필요 합니다.(3초간 알림 팝업)</a:t>
            </a:r>
          </a:p>
        </p:txBody>
      </p:sp>
      <p:sp>
        <p:nvSpPr>
          <p:cNvPr id="499" name="Shape 499"/>
          <p:cNvSpPr/>
          <p:nvPr/>
        </p:nvSpPr>
        <p:spPr>
          <a:xfrm>
            <a:off x="4558364" y="1277287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</a:p>
        </p:txBody>
      </p:sp>
      <p:cxnSp>
        <p:nvCxnSpPr>
          <p:cNvPr id="500" name="Shape 500"/>
          <p:cNvCxnSpPr/>
          <p:nvPr/>
        </p:nvCxnSpPr>
        <p:spPr>
          <a:xfrm>
            <a:off x="4597548" y="1294237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1" name="Shape 501"/>
          <p:cNvCxnSpPr/>
          <p:nvPr/>
        </p:nvCxnSpPr>
        <p:spPr>
          <a:xfrm>
            <a:off x="4591328" y="160525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02" name="Shape 502"/>
          <p:cNvSpPr/>
          <p:nvPr/>
        </p:nvSpPr>
        <p:spPr>
          <a:xfrm>
            <a:off x="5952119" y="135022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6027580" y="1354175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pic>
        <p:nvPicPr>
          <p:cNvPr id="504" name="Shape 504"/>
          <p:cNvPicPr preferRelativeResize="0"/>
          <p:nvPr/>
        </p:nvPicPr>
        <p:blipFill rotWithShape="1">
          <a:blip r:embed="rId16">
            <a:alphaModFix/>
          </a:blip>
          <a:srcRect b="21239" l="6033" r="6034" t="21239"/>
          <a:stretch/>
        </p:blipFill>
        <p:spPr>
          <a:xfrm>
            <a:off x="4400617" y="1639003"/>
            <a:ext cx="1298357" cy="8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06603" y="1567351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 txBox="1"/>
          <p:nvPr/>
        </p:nvSpPr>
        <p:spPr>
          <a:xfrm>
            <a:off x="6027310" y="2219186"/>
            <a:ext cx="104387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오픈</a:t>
            </a:r>
          </a:p>
        </p:txBody>
      </p:sp>
      <p:sp>
        <p:nvSpPr>
          <p:cNvPr id="507" name="Shape 507"/>
          <p:cNvSpPr/>
          <p:nvPr/>
        </p:nvSpPr>
        <p:spPr>
          <a:xfrm rot="-5400000">
            <a:off x="5877351" y="1783427"/>
            <a:ext cx="305822" cy="132507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/>
          <p:nvPr/>
        </p:nvSpPr>
        <p:spPr>
          <a:xfrm flipH="1" rot="5400000">
            <a:off x="6877966" y="1800646"/>
            <a:ext cx="305822" cy="11612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hape 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16" name="Shape 516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17" name="Shape 517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521" name="Shape 521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524" name="Shape 524"/>
          <p:cNvSpPr/>
          <p:nvPr/>
        </p:nvSpPr>
        <p:spPr>
          <a:xfrm>
            <a:off x="1189295" y="3199352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525" name="Shape 525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527" name="Shape 5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Shape 528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9" name="Shape 529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0" name="Shape 530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531" name="Shape 531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2" name="Shape 532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33" name="Shape 5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513025" y="5940296"/>
            <a:ext cx="108116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건설</a:t>
            </a:r>
          </a:p>
        </p:txBody>
      </p:sp>
      <p:sp>
        <p:nvSpPr>
          <p:cNvPr id="537" name="Shape 537"/>
          <p:cNvSpPr/>
          <p:nvPr/>
        </p:nvSpPr>
        <p:spPr>
          <a:xfrm>
            <a:off x="2803764" y="6027382"/>
            <a:ext cx="9826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</p:txBody>
      </p:sp>
      <p:sp>
        <p:nvSpPr>
          <p:cNvPr id="538" name="Shape 538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539" name="Shape 5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Shape 542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43" name="Shape 543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/>
          <p:nvPr/>
        </p:nvSpPr>
        <p:spPr>
          <a:xfrm>
            <a:off x="2696677" y="375855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cxnSp>
        <p:nvCxnSpPr>
          <p:cNvPr id="546" name="Shape 546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47" name="Shape 547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48" name="Shape 548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49" name="Shape 549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50" name="Shape 550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Shape 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/>
          <p:nvPr/>
        </p:nvSpPr>
        <p:spPr>
          <a:xfrm>
            <a:off x="1221883" y="3767148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553" name="Shape 553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554" name="Shape 554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55" name="Shape 555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56" name="Shape 5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Shape 5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Shape 559"/>
          <p:cNvCxnSpPr/>
          <p:nvPr/>
        </p:nvCxnSpPr>
        <p:spPr>
          <a:xfrm flipH="1" rot="10800000">
            <a:off x="3137036" y="3213893"/>
            <a:ext cx="1897972" cy="27668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60" name="Shape 560"/>
          <p:cNvSpPr/>
          <p:nvPr/>
        </p:nvSpPr>
        <p:spPr>
          <a:xfrm>
            <a:off x="4152189" y="826474"/>
            <a:ext cx="42733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모두 조건을 만족 한 상태에서 자원만 부족 한 경우 자원을 바로 구매 하여 건설을 진행 할 수 있습니다.(업그레이드 도 동일 합니다)</a:t>
            </a:r>
          </a:p>
        </p:txBody>
      </p:sp>
      <p:sp>
        <p:nvSpPr>
          <p:cNvPr id="561" name="Shape 561"/>
          <p:cNvSpPr/>
          <p:nvPr/>
        </p:nvSpPr>
        <p:spPr>
          <a:xfrm>
            <a:off x="1407570" y="761399"/>
            <a:ext cx="2078796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Shape 5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10652" y="808762"/>
            <a:ext cx="209771" cy="17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5878" y="839550"/>
            <a:ext cx="209000" cy="17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91227" y="818093"/>
            <a:ext cx="209771" cy="17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86869" y="827424"/>
            <a:ext cx="178741" cy="17212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/>
          <p:nvPr/>
        </p:nvSpPr>
        <p:spPr>
          <a:xfrm>
            <a:off x="1263913" y="800656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67" name="Shape 567"/>
          <p:cNvSpPr/>
          <p:nvPr/>
        </p:nvSpPr>
        <p:spPr>
          <a:xfrm>
            <a:off x="1808192" y="794435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68" name="Shape 568"/>
          <p:cNvSpPr/>
          <p:nvPr/>
        </p:nvSpPr>
        <p:spPr>
          <a:xfrm>
            <a:off x="2455114" y="788212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69" name="Shape 569"/>
          <p:cNvSpPr/>
          <p:nvPr/>
        </p:nvSpPr>
        <p:spPr>
          <a:xfrm>
            <a:off x="3046069" y="781991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570" name="Shape 570"/>
          <p:cNvCxnSpPr/>
          <p:nvPr/>
        </p:nvCxnSpPr>
        <p:spPr>
          <a:xfrm>
            <a:off x="909783" y="1051394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1" name="Shape 571"/>
          <p:cNvSpPr/>
          <p:nvPr/>
        </p:nvSpPr>
        <p:spPr>
          <a:xfrm>
            <a:off x="709081" y="761993"/>
            <a:ext cx="391768" cy="38511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Shape 5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13025" y="763391"/>
            <a:ext cx="357024" cy="3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Shape 57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1256" y="656089"/>
            <a:ext cx="617950" cy="593122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/>
          <p:nvPr/>
        </p:nvSpPr>
        <p:spPr>
          <a:xfrm>
            <a:off x="215538" y="142595"/>
            <a:ext cx="22926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건설_자원 부족</a:t>
            </a:r>
          </a:p>
        </p:txBody>
      </p:sp>
      <p:sp>
        <p:nvSpPr>
          <p:cNvPr id="575" name="Shape 575"/>
          <p:cNvSpPr/>
          <p:nvPr/>
        </p:nvSpPr>
        <p:spPr>
          <a:xfrm>
            <a:off x="6151898" y="2542122"/>
            <a:ext cx="162617" cy="19406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6353926" y="3239968"/>
            <a:ext cx="162617" cy="19406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5893171" y="2574694"/>
            <a:ext cx="261359" cy="118204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Shape 578"/>
          <p:cNvSpPr/>
          <p:nvPr/>
        </p:nvSpPr>
        <p:spPr>
          <a:xfrm>
            <a:off x="5898089" y="3296264"/>
            <a:ext cx="463016" cy="118204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5059562" y="2129589"/>
            <a:ext cx="2846648" cy="2194085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자원이 부족하여 이 건물의 업그레이드를 할 수 없습니다. 크라운을 사용하여 자원을 즉시 보충 하여 건물 건설을 진행 하시겠습니까 ? 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5844158" y="3758832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Shape 5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99162" y="3992039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/>
          <p:nvPr/>
        </p:nvSpPr>
        <p:spPr>
          <a:xfrm>
            <a:off x="6305708" y="397296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583" name="Shape 583"/>
          <p:cNvSpPr/>
          <p:nvPr/>
        </p:nvSpPr>
        <p:spPr>
          <a:xfrm>
            <a:off x="5856569" y="3743598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</a:t>
            </a:r>
          </a:p>
        </p:txBody>
      </p:sp>
      <p:grpSp>
        <p:nvGrpSpPr>
          <p:cNvPr id="584" name="Shape 584"/>
          <p:cNvGrpSpPr/>
          <p:nvPr/>
        </p:nvGrpSpPr>
        <p:grpSpPr>
          <a:xfrm>
            <a:off x="5575886" y="3178276"/>
            <a:ext cx="1825114" cy="501596"/>
            <a:chOff x="7782277" y="1622573"/>
            <a:chExt cx="1825114" cy="501596"/>
          </a:xfrm>
        </p:grpSpPr>
        <p:pic>
          <p:nvPicPr>
            <p:cNvPr id="585" name="Shape 5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190042" y="1622573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Shape 58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86413" y="1634700"/>
              <a:ext cx="278180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Shape 5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800772" y="1631904"/>
              <a:ext cx="279204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Shape 5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83885" y="1632098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Shape 589"/>
            <p:cNvSpPr/>
            <p:nvPr/>
          </p:nvSpPr>
          <p:spPr>
            <a:xfrm>
              <a:off x="7782277" y="1908725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90" name="Shape 590"/>
            <p:cNvSpPr/>
            <p:nvPr/>
          </p:nvSpPr>
          <p:spPr>
            <a:xfrm>
              <a:off x="8240540" y="1903396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91" name="Shape 591"/>
            <p:cNvSpPr/>
            <p:nvPr/>
          </p:nvSpPr>
          <p:spPr>
            <a:xfrm>
              <a:off x="8682932" y="1901036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  <p:sp>
          <p:nvSpPr>
            <p:cNvPr id="592" name="Shape 592"/>
            <p:cNvSpPr/>
            <p:nvPr/>
          </p:nvSpPr>
          <p:spPr>
            <a:xfrm>
              <a:off x="9092507" y="1901036"/>
              <a:ext cx="5148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100.1K</a:t>
              </a:r>
            </a:p>
          </p:txBody>
        </p:sp>
      </p:grpSp>
      <p:sp>
        <p:nvSpPr>
          <p:cNvPr id="593" name="Shape 593"/>
          <p:cNvSpPr/>
          <p:nvPr/>
        </p:nvSpPr>
        <p:spPr>
          <a:xfrm>
            <a:off x="5965560" y="2922365"/>
            <a:ext cx="10150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&lt;부족자원&gt;</a:t>
            </a:r>
          </a:p>
        </p:txBody>
      </p:sp>
      <p:sp>
        <p:nvSpPr>
          <p:cNvPr id="594" name="Shape 594"/>
          <p:cNvSpPr/>
          <p:nvPr/>
        </p:nvSpPr>
        <p:spPr>
          <a:xfrm>
            <a:off x="1173691" y="1544466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</a:p>
        </p:txBody>
      </p:sp>
      <p:cxnSp>
        <p:nvCxnSpPr>
          <p:cNvPr id="595" name="Shape 595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6" name="Shape 596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97" name="Shape 597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/>
          <p:nvPr/>
        </p:nvSpPr>
        <p:spPr>
          <a:xfrm>
            <a:off x="2667178" y="1569248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pic>
        <p:nvPicPr>
          <p:cNvPr id="599" name="Shape 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6202" y="1782424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Shape 600"/>
          <p:cNvSpPr txBox="1"/>
          <p:nvPr/>
        </p:nvSpPr>
        <p:spPr>
          <a:xfrm>
            <a:off x="2666909" y="2434258"/>
            <a:ext cx="104387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오픈</a:t>
            </a:r>
          </a:p>
        </p:txBody>
      </p:sp>
      <p:sp>
        <p:nvSpPr>
          <p:cNvPr id="601" name="Shape 601"/>
          <p:cNvSpPr/>
          <p:nvPr/>
        </p:nvSpPr>
        <p:spPr>
          <a:xfrm rot="-5400000">
            <a:off x="2516951" y="1998498"/>
            <a:ext cx="305822" cy="132507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Shape 602"/>
          <p:cNvSpPr/>
          <p:nvPr/>
        </p:nvSpPr>
        <p:spPr>
          <a:xfrm flipH="1" rot="5400000">
            <a:off x="3517566" y="2015717"/>
            <a:ext cx="305822" cy="11612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Shape 603"/>
          <p:cNvPicPr preferRelativeResize="0"/>
          <p:nvPr/>
        </p:nvPicPr>
        <p:blipFill rotWithShape="1">
          <a:blip r:embed="rId15">
            <a:alphaModFix/>
          </a:blip>
          <a:srcRect b="21239" l="6033" r="6034" t="21239"/>
          <a:stretch/>
        </p:blipFill>
        <p:spPr>
          <a:xfrm>
            <a:off x="1058916" y="1928205"/>
            <a:ext cx="1298357" cy="84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/>
        </p:nvSpPr>
        <p:spPr>
          <a:xfrm>
            <a:off x="215538" y="142595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건설_고용</a:t>
            </a: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13" name="Shape 613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14" name="Shape 614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Shape 615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18" name="Shape 618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21" name="Shape 621"/>
          <p:cNvSpPr/>
          <p:nvPr/>
        </p:nvSpPr>
        <p:spPr>
          <a:xfrm>
            <a:off x="1189295" y="3199352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622" name="Shape 622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24" name="Shape 6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Shape 625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26" name="Shape 626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27" name="Shape 627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29" name="Shape 629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30" name="Shape 6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513025" y="5940296"/>
            <a:ext cx="108116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건설</a:t>
            </a:r>
          </a:p>
        </p:txBody>
      </p:sp>
      <p:sp>
        <p:nvSpPr>
          <p:cNvPr id="634" name="Shape 634"/>
          <p:cNvSpPr/>
          <p:nvPr/>
        </p:nvSpPr>
        <p:spPr>
          <a:xfrm>
            <a:off x="2803764" y="6027382"/>
            <a:ext cx="9826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</p:txBody>
      </p:sp>
      <p:sp>
        <p:nvSpPr>
          <p:cNvPr id="635" name="Shape 635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636" name="Shape 6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638" name="Shape 6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Shape 639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0" name="Shape 640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Shape 6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/>
          <p:nvPr/>
        </p:nvSpPr>
        <p:spPr>
          <a:xfrm>
            <a:off x="2696677" y="375855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cxnSp>
        <p:nvCxnSpPr>
          <p:cNvPr id="643" name="Shape 643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4" name="Shape 644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645" name="Shape 645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46" name="Shape 646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7" name="Shape 647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Shape 6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/>
          <p:nvPr/>
        </p:nvSpPr>
        <p:spPr>
          <a:xfrm>
            <a:off x="1221883" y="3767148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650" name="Shape 650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651" name="Shape 651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52" name="Shape 652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53" name="Shape 6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6" name="Shape 656"/>
          <p:cNvCxnSpPr/>
          <p:nvPr/>
        </p:nvCxnSpPr>
        <p:spPr>
          <a:xfrm flipH="1" rot="10800000">
            <a:off x="3137036" y="3213893"/>
            <a:ext cx="1897972" cy="27668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57" name="Shape 657"/>
          <p:cNvSpPr/>
          <p:nvPr/>
        </p:nvSpPr>
        <p:spPr>
          <a:xfrm>
            <a:off x="4152187" y="108010"/>
            <a:ext cx="6626345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유료 건설 망치에 대한 체크 입니다.</a:t>
            </a:r>
          </a:p>
          <a:p>
            <a:pPr indent="-228600" lvl="1" marL="6858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버튼을 클릭 시 건설 망치가 부족한 상태 유료 망치를 구매 할 수 있는 상태라면 유료 망치 고용 팝업이 호출 되어지게 됩니다.</a:t>
            </a:r>
          </a:p>
          <a:p>
            <a:pPr indent="-228600" lvl="1" marL="6858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유료 건설 망치 구매 하여도 시간이 부족한 경우 유료 망치를 추가로 구매 하는 팝업이 발생 합니다.</a:t>
            </a:r>
          </a:p>
          <a:p>
            <a:pPr indent="-228600" lvl="1" marL="6858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유료 건설 망치를 보유 하고 있는 상태에서 시간이 부족 한 경우 유료 건설 망치를 추가로 구매 할 수 있습니다. </a:t>
            </a:r>
          </a:p>
          <a:p>
            <a:pPr indent="0" lvl="1" marL="45720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 건설, 업그레이드 진행 시 필요 시간 3일인 경우 건설 망치는 2일 고용이 가능 하므로 추가로 2일을 구매 하게 되어지며, 그에 따라 크라운 가격이 상승 합니다</a:t>
            </a:r>
          </a:p>
        </p:txBody>
      </p:sp>
      <p:sp>
        <p:nvSpPr>
          <p:cNvPr id="658" name="Shape 658"/>
          <p:cNvSpPr/>
          <p:nvPr/>
        </p:nvSpPr>
        <p:spPr>
          <a:xfrm>
            <a:off x="1407570" y="761399"/>
            <a:ext cx="2078796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Shape 6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10652" y="808762"/>
            <a:ext cx="209771" cy="17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5878" y="839550"/>
            <a:ext cx="209000" cy="17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Shape 6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91227" y="818093"/>
            <a:ext cx="209771" cy="17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Shape 6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86869" y="827424"/>
            <a:ext cx="178741" cy="17212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Shape 663"/>
          <p:cNvSpPr/>
          <p:nvPr/>
        </p:nvSpPr>
        <p:spPr>
          <a:xfrm>
            <a:off x="1263913" y="800656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64" name="Shape 664"/>
          <p:cNvSpPr/>
          <p:nvPr/>
        </p:nvSpPr>
        <p:spPr>
          <a:xfrm>
            <a:off x="1808192" y="794435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65" name="Shape 665"/>
          <p:cNvSpPr/>
          <p:nvPr/>
        </p:nvSpPr>
        <p:spPr>
          <a:xfrm>
            <a:off x="2455114" y="788212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66" name="Shape 666"/>
          <p:cNvSpPr/>
          <p:nvPr/>
        </p:nvSpPr>
        <p:spPr>
          <a:xfrm>
            <a:off x="3046069" y="781991"/>
            <a:ext cx="38684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667" name="Shape 667"/>
          <p:cNvCxnSpPr/>
          <p:nvPr/>
        </p:nvCxnSpPr>
        <p:spPr>
          <a:xfrm>
            <a:off x="909783" y="1051394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8" name="Shape 668"/>
          <p:cNvSpPr/>
          <p:nvPr/>
        </p:nvSpPr>
        <p:spPr>
          <a:xfrm>
            <a:off x="709081" y="761993"/>
            <a:ext cx="391768" cy="38511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Shape 6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13025" y="763391"/>
            <a:ext cx="357024" cy="3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Shape 6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1256" y="656089"/>
            <a:ext cx="617950" cy="593122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Shape 671"/>
          <p:cNvSpPr/>
          <p:nvPr/>
        </p:nvSpPr>
        <p:spPr>
          <a:xfrm>
            <a:off x="5045251" y="1880336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건설을 완료하기에 건설 망치가 부족 합니다. 크라운을 사용하요 건설인부를 2일 고용하시겠습니까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XXXX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5836148" y="3293376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Shape 6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12451" y="3526583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/>
          <p:nvPr/>
        </p:nvSpPr>
        <p:spPr>
          <a:xfrm>
            <a:off x="6418998" y="3507514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250</a:t>
            </a:r>
          </a:p>
        </p:txBody>
      </p:sp>
      <p:sp>
        <p:nvSpPr>
          <p:cNvPr id="675" name="Shape 675"/>
          <p:cNvSpPr/>
          <p:nvPr/>
        </p:nvSpPr>
        <p:spPr>
          <a:xfrm>
            <a:off x="5848560" y="3278142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cxnSp>
        <p:nvCxnSpPr>
          <p:cNvPr id="676" name="Shape 676"/>
          <p:cNvCxnSpPr/>
          <p:nvPr/>
        </p:nvCxnSpPr>
        <p:spPr>
          <a:xfrm>
            <a:off x="7716415" y="3036365"/>
            <a:ext cx="98904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77" name="Shape 677"/>
          <p:cNvSpPr/>
          <p:nvPr/>
        </p:nvSpPr>
        <p:spPr>
          <a:xfrm>
            <a:off x="8799267" y="1880336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건설을 완료하기에 건설 망치가 부족 합니다. 크라운을 사용하요 건설인부를 2일 고용하시겠습니까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XXXX 건설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9590165" y="3293376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Shape 6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38478" y="3526583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/>
          <p:nvPr/>
        </p:nvSpPr>
        <p:spPr>
          <a:xfrm>
            <a:off x="10145025" y="3507514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250</a:t>
            </a:r>
          </a:p>
        </p:txBody>
      </p:sp>
      <p:sp>
        <p:nvSpPr>
          <p:cNvPr id="681" name="Shape 681"/>
          <p:cNvSpPr/>
          <p:nvPr/>
        </p:nvSpPr>
        <p:spPr>
          <a:xfrm>
            <a:off x="9602577" y="3278142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682" name="Shape 682"/>
          <p:cNvSpPr/>
          <p:nvPr/>
        </p:nvSpPr>
        <p:spPr>
          <a:xfrm>
            <a:off x="5140923" y="3945633"/>
            <a:ext cx="279595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업그레이드 시 건설 망치 부족 팝업</a:t>
            </a:r>
          </a:p>
        </p:txBody>
      </p:sp>
      <p:sp>
        <p:nvSpPr>
          <p:cNvPr id="683" name="Shape 683"/>
          <p:cNvSpPr/>
          <p:nvPr/>
        </p:nvSpPr>
        <p:spPr>
          <a:xfrm>
            <a:off x="8932529" y="3891117"/>
            <a:ext cx="269657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건물 건설 시 건설 망치 부족 팝업</a:t>
            </a:r>
          </a:p>
        </p:txBody>
      </p:sp>
      <p:sp>
        <p:nvSpPr>
          <p:cNvPr id="684" name="Shape 684"/>
          <p:cNvSpPr/>
          <p:nvPr/>
        </p:nvSpPr>
        <p:spPr>
          <a:xfrm>
            <a:off x="5087046" y="4290475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건설을 완료하기에 건설 망치가 부족 합니다. 크라운을 사용하요 건설인부를 4일 고용하시겠습니까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XXXX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5877944" y="5703514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Shape 6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4248" y="5936721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/>
          <p:nvPr/>
        </p:nvSpPr>
        <p:spPr>
          <a:xfrm>
            <a:off x="6460794" y="591765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</a:p>
        </p:txBody>
      </p:sp>
      <p:sp>
        <p:nvSpPr>
          <p:cNvPr id="688" name="Shape 688"/>
          <p:cNvSpPr/>
          <p:nvPr/>
        </p:nvSpPr>
        <p:spPr>
          <a:xfrm>
            <a:off x="5890355" y="5688280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689" name="Shape 689"/>
          <p:cNvSpPr/>
          <p:nvPr/>
        </p:nvSpPr>
        <p:spPr>
          <a:xfrm>
            <a:off x="8841064" y="4290475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건설을 완료하기에 건설 망치 시간이 부족 합니다. 크라운을 사용하요 건설인부를 2일 추가 고용하시겠습니까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XXXX 건설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9631961" y="5703514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Shape 6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80275" y="5936721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Shape 692"/>
          <p:cNvSpPr/>
          <p:nvPr/>
        </p:nvSpPr>
        <p:spPr>
          <a:xfrm>
            <a:off x="10186821" y="591765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250</a:t>
            </a:r>
          </a:p>
        </p:txBody>
      </p:sp>
      <p:sp>
        <p:nvSpPr>
          <p:cNvPr id="693" name="Shape 693"/>
          <p:cNvSpPr/>
          <p:nvPr/>
        </p:nvSpPr>
        <p:spPr>
          <a:xfrm>
            <a:off x="9644372" y="5688280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694" name="Shape 694"/>
          <p:cNvSpPr/>
          <p:nvPr/>
        </p:nvSpPr>
        <p:spPr>
          <a:xfrm>
            <a:off x="4902796" y="6355771"/>
            <a:ext cx="347563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유료 망치 추가 구매 팝업(크라운 일 수 변경)</a:t>
            </a:r>
          </a:p>
        </p:txBody>
      </p:sp>
      <p:sp>
        <p:nvSpPr>
          <p:cNvPr id="695" name="Shape 695"/>
          <p:cNvSpPr/>
          <p:nvPr/>
        </p:nvSpPr>
        <p:spPr>
          <a:xfrm>
            <a:off x="8694406" y="6301255"/>
            <a:ext cx="29290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 시 건설 망치 시간 부족 팝업</a:t>
            </a:r>
          </a:p>
        </p:txBody>
      </p:sp>
      <p:sp>
        <p:nvSpPr>
          <p:cNvPr id="696" name="Shape 696"/>
          <p:cNvSpPr/>
          <p:nvPr/>
        </p:nvSpPr>
        <p:spPr>
          <a:xfrm>
            <a:off x="1173691" y="1544466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</a:p>
        </p:txBody>
      </p:sp>
      <p:cxnSp>
        <p:nvCxnSpPr>
          <p:cNvPr id="697" name="Shape 697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98" name="Shape 698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9" name="Shape 699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2667178" y="1569248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pic>
        <p:nvPicPr>
          <p:cNvPr id="701" name="Shape 7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6202" y="1782424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/>
        </p:nvSpPr>
        <p:spPr>
          <a:xfrm>
            <a:off x="2666909" y="2434258"/>
            <a:ext cx="104387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오픈</a:t>
            </a:r>
          </a:p>
        </p:txBody>
      </p:sp>
      <p:sp>
        <p:nvSpPr>
          <p:cNvPr id="703" name="Shape 703"/>
          <p:cNvSpPr/>
          <p:nvPr/>
        </p:nvSpPr>
        <p:spPr>
          <a:xfrm rot="-5400000">
            <a:off x="2516951" y="1998498"/>
            <a:ext cx="305822" cy="132507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Shape 704"/>
          <p:cNvSpPr/>
          <p:nvPr/>
        </p:nvSpPr>
        <p:spPr>
          <a:xfrm flipH="1" rot="5400000">
            <a:off x="3517566" y="2015717"/>
            <a:ext cx="305822" cy="11612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15">
            <a:alphaModFix/>
          </a:blip>
          <a:srcRect b="21239" l="6033" r="6034" t="21239"/>
          <a:stretch/>
        </p:blipFill>
        <p:spPr>
          <a:xfrm>
            <a:off x="1058916" y="1928205"/>
            <a:ext cx="1298357" cy="84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/>
        </p:nvSpPr>
        <p:spPr>
          <a:xfrm>
            <a:off x="215538" y="142595"/>
            <a:ext cx="35285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업그레이드_골드 부족</a:t>
            </a:r>
          </a:p>
        </p:txBody>
      </p:sp>
      <p:pic>
        <p:nvPicPr>
          <p:cNvPr id="712" name="Shape 7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Shape 714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15" name="Shape 715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16" name="Shape 716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Shape 717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Shape 719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720" name="Shape 720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Shape 7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723" name="Shape 723"/>
          <p:cNvSpPr/>
          <p:nvPr/>
        </p:nvSpPr>
        <p:spPr>
          <a:xfrm>
            <a:off x="1189295" y="3199352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724" name="Shape 724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726" name="Shape 7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Shape 727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8" name="Shape 728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9" name="Shape 729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730" name="Shape 730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1" name="Shape 731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32" name="Shape 7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Shape 7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39" name="Shape 739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40" name="Shape 740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41" name="Shape 741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42" name="Shape 742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3" name="Shape 743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746" name="Shape 746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747" name="Shape 747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748" name="Shape 7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750" name="Shape 7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1" name="Shape 751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2" name="Shape 752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Shape 7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Shape 754"/>
          <p:cNvSpPr/>
          <p:nvPr/>
        </p:nvSpPr>
        <p:spPr>
          <a:xfrm>
            <a:off x="2696677" y="375855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cxnSp>
        <p:nvCxnSpPr>
          <p:cNvPr id="755" name="Shape 755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6" name="Shape 756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57" name="Shape 757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58" name="Shape 758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9" name="Shape 759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Shape 7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/>
          <p:nvPr/>
        </p:nvSpPr>
        <p:spPr>
          <a:xfrm>
            <a:off x="1221883" y="3767148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762" name="Shape 762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63" name="Shape 763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64" name="Shape 764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65" name="Shape 7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Shape 766"/>
          <p:cNvSpPr/>
          <p:nvPr/>
        </p:nvSpPr>
        <p:spPr>
          <a:xfrm>
            <a:off x="1231150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</a:p>
        </p:txBody>
      </p:sp>
      <p:cxnSp>
        <p:nvCxnSpPr>
          <p:cNvPr id="767" name="Shape 767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68" name="Shape 768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69" name="Shape 7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Shape 7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1" name="Shape 771"/>
          <p:cNvCxnSpPr>
            <a:stCxn id="744" idx="3"/>
          </p:cNvCxnSpPr>
          <p:nvPr/>
        </p:nvCxnSpPr>
        <p:spPr>
          <a:xfrm flipH="1" rot="10800000">
            <a:off x="3839572" y="5774526"/>
            <a:ext cx="686700" cy="4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2" name="Shape 772"/>
          <p:cNvSpPr/>
          <p:nvPr/>
        </p:nvSpPr>
        <p:spPr>
          <a:xfrm>
            <a:off x="4526180" y="4777114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연구소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5317078" y="619015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Shape 7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2080" y="642336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/>
          <p:nvPr/>
        </p:nvSpPr>
        <p:spPr>
          <a:xfrm>
            <a:off x="5778628" y="640429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76" name="Shape 776"/>
          <p:cNvSpPr/>
          <p:nvPr/>
        </p:nvSpPr>
        <p:spPr>
          <a:xfrm>
            <a:off x="5329489" y="6174919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77" name="Shape 777"/>
          <p:cNvSpPr/>
          <p:nvPr/>
        </p:nvSpPr>
        <p:spPr>
          <a:xfrm>
            <a:off x="4152187" y="355316"/>
            <a:ext cx="691586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즉시 업그레이드, 고용, 가속 명령 수행 시, 골드가 부족하면 추가 popup출력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78" name="Shape 778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4526180" y="2683933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크라운을 소비하여 바로 연구소를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5295885" y="40579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Shape 781"/>
          <p:cNvCxnSpPr>
            <a:stCxn id="779" idx="1"/>
          </p:cNvCxnSpPr>
          <p:nvPr/>
        </p:nvCxnSpPr>
        <p:spPr>
          <a:xfrm flipH="1">
            <a:off x="2512880" y="3681244"/>
            <a:ext cx="2013300" cy="2412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782" name="Shape 7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50887" y="42911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Shape 783"/>
          <p:cNvSpPr/>
          <p:nvPr/>
        </p:nvSpPr>
        <p:spPr>
          <a:xfrm>
            <a:off x="5757435" y="42720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84" name="Shape 784"/>
          <p:cNvSpPr/>
          <p:nvPr/>
        </p:nvSpPr>
        <p:spPr>
          <a:xfrm>
            <a:off x="5308296" y="40427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cxnSp>
        <p:nvCxnSpPr>
          <p:cNvPr id="785" name="Shape 785"/>
          <p:cNvCxnSpPr/>
          <p:nvPr/>
        </p:nvCxnSpPr>
        <p:spPr>
          <a:xfrm flipH="1">
            <a:off x="3285115" y="1584270"/>
            <a:ext cx="1246999" cy="221441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6" name="Shape 786"/>
          <p:cNvSpPr/>
          <p:nvPr/>
        </p:nvSpPr>
        <p:spPr>
          <a:xfrm>
            <a:off x="4532114" y="58695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5324848" y="197251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Shape 7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9851" y="220571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/>
          <p:nvPr/>
        </p:nvSpPr>
        <p:spPr>
          <a:xfrm>
            <a:off x="5786398" y="218664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90" name="Shape 790"/>
          <p:cNvSpPr/>
          <p:nvPr/>
        </p:nvSpPr>
        <p:spPr>
          <a:xfrm>
            <a:off x="5337260" y="1957277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791" name="Shape 79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70538" y="2283655"/>
            <a:ext cx="2950927" cy="27951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792" name="Shape 792"/>
          <p:cNvCxnSpPr>
            <a:stCxn id="791" idx="1"/>
            <a:endCxn id="786" idx="3"/>
          </p:cNvCxnSpPr>
          <p:nvPr/>
        </p:nvCxnSpPr>
        <p:spPr>
          <a:xfrm rot="10800000">
            <a:off x="7378638" y="1584243"/>
            <a:ext cx="891900" cy="209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93" name="Shape 793"/>
          <p:cNvCxnSpPr>
            <a:stCxn id="791" idx="1"/>
            <a:endCxn id="779" idx="3"/>
          </p:cNvCxnSpPr>
          <p:nvPr/>
        </p:nvCxnSpPr>
        <p:spPr>
          <a:xfrm rot="10800000">
            <a:off x="7372938" y="3681243"/>
            <a:ext cx="897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94" name="Shape 794"/>
          <p:cNvCxnSpPr>
            <a:stCxn id="791" idx="1"/>
            <a:endCxn id="772" idx="3"/>
          </p:cNvCxnSpPr>
          <p:nvPr/>
        </p:nvCxnSpPr>
        <p:spPr>
          <a:xfrm flipH="1">
            <a:off x="7372938" y="3681243"/>
            <a:ext cx="897600" cy="209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795" name="Shape 795"/>
          <p:cNvSpPr/>
          <p:nvPr/>
        </p:nvSpPr>
        <p:spPr>
          <a:xfrm>
            <a:off x="2667178" y="1569248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pic>
        <p:nvPicPr>
          <p:cNvPr id="796" name="Shape 7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6202" y="1782424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 txBox="1"/>
          <p:nvPr/>
        </p:nvSpPr>
        <p:spPr>
          <a:xfrm>
            <a:off x="2666909" y="2434258"/>
            <a:ext cx="104387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오픈</a:t>
            </a:r>
          </a:p>
        </p:txBody>
      </p:sp>
      <p:sp>
        <p:nvSpPr>
          <p:cNvPr id="798" name="Shape 798"/>
          <p:cNvSpPr/>
          <p:nvPr/>
        </p:nvSpPr>
        <p:spPr>
          <a:xfrm rot="-5400000">
            <a:off x="2516951" y="1998498"/>
            <a:ext cx="305822" cy="132507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Shape 799"/>
          <p:cNvSpPr/>
          <p:nvPr/>
        </p:nvSpPr>
        <p:spPr>
          <a:xfrm flipH="1" rot="5400000">
            <a:off x="3517566" y="2015717"/>
            <a:ext cx="305822" cy="11612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Shape 800"/>
          <p:cNvPicPr preferRelativeResize="0"/>
          <p:nvPr/>
        </p:nvPicPr>
        <p:blipFill rotWithShape="1">
          <a:blip r:embed="rId13">
            <a:alphaModFix/>
          </a:blip>
          <a:srcRect b="21239" l="6033" r="6034" t="21239"/>
          <a:stretch/>
        </p:blipFill>
        <p:spPr>
          <a:xfrm>
            <a:off x="1058916" y="1928205"/>
            <a:ext cx="1298357" cy="84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/>
        </p:nvSpPr>
        <p:spPr>
          <a:xfrm>
            <a:off x="215538" y="142595"/>
            <a:ext cx="40719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업그레이드_다음 레벨 정보</a:t>
            </a:r>
          </a:p>
        </p:txBody>
      </p:sp>
      <p:pic>
        <p:nvPicPr>
          <p:cNvPr id="807" name="Shape 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10" name="Shape 810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11" name="Shape 811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Shape 812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815" name="Shape 815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6" name="Shape 8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818" name="Shape 818"/>
          <p:cNvSpPr/>
          <p:nvPr/>
        </p:nvSpPr>
        <p:spPr>
          <a:xfrm>
            <a:off x="1189295" y="3199352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819" name="Shape 819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821" name="Shape 8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Shape 822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23" name="Shape 823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24" name="Shape 824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825" name="Shape 825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26" name="Shape 826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27" name="Shape 8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Shape 8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Shape 8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Shape 833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34" name="Shape 834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35" name="Shape 835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36" name="Shape 836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37" name="Shape 837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38" name="Shape 838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Shape 839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Shape 840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841" name="Shape 841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842" name="Shape 842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843" name="Shape 8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Shape 844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6" name="Shape 846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47" name="Shape 847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8" name="Shape 8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Shape 849"/>
          <p:cNvSpPr/>
          <p:nvPr/>
        </p:nvSpPr>
        <p:spPr>
          <a:xfrm>
            <a:off x="2696677" y="375855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cxnSp>
        <p:nvCxnSpPr>
          <p:cNvPr id="850" name="Shape 850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1" name="Shape 851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852" name="Shape 852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53" name="Shape 853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4" name="Shape 854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Shape 8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/>
          <p:nvPr/>
        </p:nvSpPr>
        <p:spPr>
          <a:xfrm>
            <a:off x="1221883" y="3767148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연구소</a:t>
            </a:r>
          </a:p>
        </p:txBody>
      </p:sp>
      <p:sp>
        <p:nvSpPr>
          <p:cNvPr id="857" name="Shape 857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858" name="Shape 858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59" name="Shape 859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60" name="Shape 8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Shape 861"/>
          <p:cNvSpPr/>
          <p:nvPr/>
        </p:nvSpPr>
        <p:spPr>
          <a:xfrm>
            <a:off x="1173691" y="1544466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</a:p>
        </p:txBody>
      </p:sp>
      <p:cxnSp>
        <p:nvCxnSpPr>
          <p:cNvPr id="862" name="Shape 862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63" name="Shape 863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64" name="Shape 8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Shape 8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/>
          <p:nvPr/>
        </p:nvSpPr>
        <p:spPr>
          <a:xfrm>
            <a:off x="8510725" y="2557368"/>
            <a:ext cx="3128688" cy="2355419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[병원]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병원 건물은 부상병을 수용하고 치료 할 수 있는 건물 입니다.</a:t>
            </a:r>
          </a:p>
        </p:txBody>
      </p:sp>
      <p:sp>
        <p:nvSpPr>
          <p:cNvPr id="867" name="Shape 867"/>
          <p:cNvSpPr/>
          <p:nvPr/>
        </p:nvSpPr>
        <p:spPr>
          <a:xfrm>
            <a:off x="4152187" y="826474"/>
            <a:ext cx="691586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마을 회관의 경우 다음 레벨에서 새로 업그레이드/건설 가능한 건물을 보여 준다.</a:t>
            </a:r>
          </a:p>
        </p:txBody>
      </p:sp>
      <p:sp>
        <p:nvSpPr>
          <p:cNvPr id="868" name="Shape 868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2667178" y="1569248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pic>
        <p:nvPicPr>
          <p:cNvPr id="870" name="Shape 8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6202" y="1782424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Shape 871"/>
          <p:cNvSpPr txBox="1"/>
          <p:nvPr/>
        </p:nvSpPr>
        <p:spPr>
          <a:xfrm>
            <a:off x="2666909" y="2434258"/>
            <a:ext cx="104387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오픈</a:t>
            </a:r>
          </a:p>
        </p:txBody>
      </p:sp>
      <p:sp>
        <p:nvSpPr>
          <p:cNvPr id="872" name="Shape 872"/>
          <p:cNvSpPr/>
          <p:nvPr/>
        </p:nvSpPr>
        <p:spPr>
          <a:xfrm rot="-5400000">
            <a:off x="2516951" y="1998498"/>
            <a:ext cx="305822" cy="132507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Shape 873"/>
          <p:cNvSpPr/>
          <p:nvPr/>
        </p:nvSpPr>
        <p:spPr>
          <a:xfrm flipH="1" rot="5400000">
            <a:off x="3517566" y="2015717"/>
            <a:ext cx="305822" cy="11612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4" name="Shape 874"/>
          <p:cNvPicPr preferRelativeResize="0"/>
          <p:nvPr/>
        </p:nvPicPr>
        <p:blipFill rotWithShape="1">
          <a:blip r:embed="rId12">
            <a:alphaModFix/>
          </a:blip>
          <a:srcRect b="21239" l="6033" r="6034" t="21239"/>
          <a:stretch/>
        </p:blipFill>
        <p:spPr>
          <a:xfrm>
            <a:off x="1058916" y="1928205"/>
            <a:ext cx="1298357" cy="8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Shape 8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4382" y="2768324"/>
            <a:ext cx="1031319" cy="6972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6" name="Shape 876"/>
          <p:cNvCxnSpPr/>
          <p:nvPr/>
        </p:nvCxnSpPr>
        <p:spPr>
          <a:xfrm>
            <a:off x="3525482" y="2310564"/>
            <a:ext cx="1552504" cy="169114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77" name="Shape 877"/>
          <p:cNvSpPr/>
          <p:nvPr/>
        </p:nvSpPr>
        <p:spPr>
          <a:xfrm>
            <a:off x="5077985" y="2080993"/>
            <a:ext cx="2846648" cy="797367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회관이 업그레이드 된 이후 건설 할 수 있는 건물들을 보여준다.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영역을 터치하면 건물의 정보를 팝업으로 보여준다.</a:t>
            </a:r>
          </a:p>
        </p:txBody>
      </p:sp>
      <p:sp>
        <p:nvSpPr>
          <p:cNvPr id="878" name="Shape 878"/>
          <p:cNvSpPr/>
          <p:nvPr/>
        </p:nvSpPr>
        <p:spPr>
          <a:xfrm>
            <a:off x="3611276" y="1759623"/>
            <a:ext cx="320250" cy="14038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Shape 879"/>
          <p:cNvSpPr/>
          <p:nvPr/>
        </p:nvSpPr>
        <p:spPr>
          <a:xfrm>
            <a:off x="2400505" y="1759622"/>
            <a:ext cx="320250" cy="14038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0" name="Shape 880"/>
          <p:cNvCxnSpPr>
            <a:stCxn id="877" idx="3"/>
            <a:endCxn id="866" idx="1"/>
          </p:cNvCxnSpPr>
          <p:nvPr/>
        </p:nvCxnSpPr>
        <p:spPr>
          <a:xfrm>
            <a:off x="7924634" y="2479677"/>
            <a:ext cx="586200" cy="1255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81" name="Shape 881"/>
          <p:cNvCxnSpPr>
            <a:stCxn id="878" idx="7"/>
          </p:cNvCxnSpPr>
          <p:nvPr/>
        </p:nvCxnSpPr>
        <p:spPr>
          <a:xfrm flipH="1" rot="10800000">
            <a:off x="3931526" y="1625814"/>
            <a:ext cx="1103700" cy="204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82" name="Shape 882"/>
          <p:cNvSpPr/>
          <p:nvPr/>
        </p:nvSpPr>
        <p:spPr>
          <a:xfrm>
            <a:off x="5069971" y="1145783"/>
            <a:ext cx="2846648" cy="797367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 업그레이드로 오픈되는 건물이 2종 이상인 경우 슬라이드 하여 보여준다.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hape 8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5072" y="109965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/>
          <p:nvPr/>
        </p:nvSpPr>
        <p:spPr>
          <a:xfrm>
            <a:off x="3112146" y="109965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3104825" y="14422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90" name="Shape 890"/>
          <p:cNvSpPr/>
          <p:nvPr/>
        </p:nvSpPr>
        <p:spPr>
          <a:xfrm>
            <a:off x="3112146" y="520081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91" name="Shape 891"/>
          <p:cNvSpPr/>
          <p:nvPr/>
        </p:nvSpPr>
        <p:spPr>
          <a:xfrm>
            <a:off x="3187638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Shape 892"/>
          <p:cNvSpPr/>
          <p:nvPr/>
        </p:nvSpPr>
        <p:spPr>
          <a:xfrm rot="10800000">
            <a:off x="3271007" y="642120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3215721" y="3267959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Shape 894"/>
          <p:cNvCxnSpPr/>
          <p:nvPr/>
        </p:nvCxnSpPr>
        <p:spPr>
          <a:xfrm>
            <a:off x="3215721" y="3566535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95" name="Shape 895"/>
          <p:cNvSpPr/>
          <p:nvPr/>
        </p:nvSpPr>
        <p:spPr>
          <a:xfrm>
            <a:off x="4286276" y="327948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96" name="Shape 8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807" y="3241857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Shape 897"/>
          <p:cNvSpPr/>
          <p:nvPr/>
        </p:nvSpPr>
        <p:spPr>
          <a:xfrm>
            <a:off x="3503914" y="112750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Shape 8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8253" y="11650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1673" y="117716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4183" y="117437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9646" y="11650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3742917" y="1166759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03" name="Shape 903"/>
          <p:cNvSpPr/>
          <p:nvPr/>
        </p:nvSpPr>
        <p:spPr>
          <a:xfrm>
            <a:off x="4399167" y="11605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04" name="Shape 904"/>
          <p:cNvSpPr/>
          <p:nvPr/>
        </p:nvSpPr>
        <p:spPr>
          <a:xfrm>
            <a:off x="5102076" y="117297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05" name="Shape 905"/>
          <p:cNvSpPr/>
          <p:nvPr/>
        </p:nvSpPr>
        <p:spPr>
          <a:xfrm>
            <a:off x="5795662" y="115742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06" name="Shape 906"/>
          <p:cNvCxnSpPr/>
          <p:nvPr/>
        </p:nvCxnSpPr>
        <p:spPr>
          <a:xfrm>
            <a:off x="3294185" y="141749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7" name="Shape 907"/>
          <p:cNvSpPr/>
          <p:nvPr/>
        </p:nvSpPr>
        <p:spPr>
          <a:xfrm>
            <a:off x="5117258" y="631284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5259208" y="637544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909" name="Shape 909"/>
          <p:cNvSpPr/>
          <p:nvPr/>
        </p:nvSpPr>
        <p:spPr>
          <a:xfrm>
            <a:off x="5006205" y="2031046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4990664" y="2048723"/>
            <a:ext cx="118092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마을의 중심이 되는 건물로 업그레이드를 통해 최대 병력 수와 식량/목재 채집량을 증가 시킬 수 있습니다.</a:t>
            </a:r>
          </a:p>
        </p:txBody>
      </p:sp>
      <p:sp>
        <p:nvSpPr>
          <p:cNvPr id="911" name="Shape 911"/>
          <p:cNvSpPr/>
          <p:nvPr/>
        </p:nvSpPr>
        <p:spPr>
          <a:xfrm>
            <a:off x="3299926" y="3657798"/>
            <a:ext cx="2855306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병사 보유량       10,000,000 +</a:t>
            </a:r>
            <a:r>
              <a:rPr b="1" lang="ko-KR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1,000,000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필드의 목재 채집량	+ 100,000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필드의 식량 채집량   	+ 100,000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4056571" y="6387883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913" name="Shape 913"/>
          <p:cNvSpPr/>
          <p:nvPr/>
        </p:nvSpPr>
        <p:spPr>
          <a:xfrm>
            <a:off x="215538" y="142595"/>
            <a:ext cx="21948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상세정보</a:t>
            </a:r>
          </a:p>
        </p:txBody>
      </p:sp>
      <p:grpSp>
        <p:nvGrpSpPr>
          <p:cNvPr id="914" name="Shape 914"/>
          <p:cNvGrpSpPr/>
          <p:nvPr/>
        </p:nvGrpSpPr>
        <p:grpSpPr>
          <a:xfrm>
            <a:off x="6116527" y="1867439"/>
            <a:ext cx="4018072" cy="646676"/>
            <a:chOff x="7147370" y="1347566"/>
            <a:chExt cx="4861868" cy="646676"/>
          </a:xfrm>
        </p:grpSpPr>
        <p:sp>
          <p:nvSpPr>
            <p:cNvPr id="915" name="Shape 915"/>
            <p:cNvSpPr/>
            <p:nvPr/>
          </p:nvSpPr>
          <p:spPr>
            <a:xfrm>
              <a:off x="7756070" y="1347566"/>
              <a:ext cx="4253168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마을 회관에 대한 정보 내용을 확인 할 수 있습니다</a:t>
              </a:r>
            </a:p>
          </p:txBody>
        </p:sp>
        <p:cxnSp>
          <p:nvCxnSpPr>
            <p:cNvPr id="916" name="Shape 916"/>
            <p:cNvCxnSpPr>
              <a:stCxn id="915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917" name="Shape 917"/>
          <p:cNvGrpSpPr/>
          <p:nvPr/>
        </p:nvGrpSpPr>
        <p:grpSpPr>
          <a:xfrm>
            <a:off x="6202794" y="2736091"/>
            <a:ext cx="3685877" cy="646676"/>
            <a:chOff x="7147370" y="1347566"/>
            <a:chExt cx="4459910" cy="646676"/>
          </a:xfrm>
        </p:grpSpPr>
        <p:sp>
          <p:nvSpPr>
            <p:cNvPr id="918" name="Shape 918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물음표 클릭 시 세부 정보에 대한 도움말 내용이 나오게 되어집니다</a:t>
              </a:r>
            </a:p>
          </p:txBody>
        </p:sp>
        <p:cxnSp>
          <p:nvCxnSpPr>
            <p:cNvPr id="919" name="Shape 919"/>
            <p:cNvCxnSpPr>
              <a:stCxn id="918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920" name="Shape 920"/>
          <p:cNvGrpSpPr/>
          <p:nvPr/>
        </p:nvGrpSpPr>
        <p:grpSpPr>
          <a:xfrm>
            <a:off x="6052853" y="3580535"/>
            <a:ext cx="5871670" cy="1940698"/>
            <a:chOff x="7147068" y="1347566"/>
            <a:chExt cx="4460210" cy="1940698"/>
          </a:xfrm>
        </p:grpSpPr>
        <p:sp>
          <p:nvSpPr>
            <p:cNvPr id="921" name="Shape 921"/>
            <p:cNvSpPr/>
            <p:nvPr/>
          </p:nvSpPr>
          <p:spPr>
            <a:xfrm>
              <a:off x="7756068" y="1347566"/>
              <a:ext cx="3851210" cy="194069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지금 현재 레벨에 대한 정보를 보여줍니다.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최대 병사 보유량 : 건물 레벨에 의해 증가된 병사 보유량 + 버프로 인해 증가된 수치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필드의 목재 채집량 : 건물 레벨에 의한 값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필드의 식량 채집량 : 건물 레벨에 의한 값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2" name="Shape 922"/>
            <p:cNvCxnSpPr>
              <a:stCxn id="921" idx="1"/>
            </p:cNvCxnSpPr>
            <p:nvPr/>
          </p:nvCxnSpPr>
          <p:spPr>
            <a:xfrm rot="10800000">
              <a:off x="7147068" y="1994215"/>
              <a:ext cx="609000" cy="323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923" name="Shape 923"/>
          <p:cNvGrpSpPr/>
          <p:nvPr/>
        </p:nvGrpSpPr>
        <p:grpSpPr>
          <a:xfrm>
            <a:off x="6155343" y="643302"/>
            <a:ext cx="4459910" cy="646676"/>
            <a:chOff x="7147370" y="1347566"/>
            <a:chExt cx="4459910" cy="646676"/>
          </a:xfrm>
        </p:grpSpPr>
        <p:sp>
          <p:nvSpPr>
            <p:cNvPr id="924" name="Shape 924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함(</a:t>
              </a:r>
              <a:r>
                <a:rPr lang="ko-KR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(S2_자원구매 및 사용.PPT)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5" name="Shape 925"/>
            <p:cNvCxnSpPr>
              <a:stCxn id="924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926" name="Shape 926"/>
          <p:cNvSpPr/>
          <p:nvPr/>
        </p:nvSpPr>
        <p:spPr>
          <a:xfrm>
            <a:off x="161684" y="5819057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927" name="Shape 927"/>
          <p:cNvCxnSpPr>
            <a:stCxn id="926" idx="3"/>
          </p:cNvCxnSpPr>
          <p:nvPr/>
        </p:nvCxnSpPr>
        <p:spPr>
          <a:xfrm>
            <a:off x="2588670" y="6039860"/>
            <a:ext cx="797400" cy="37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28" name="Shape 928"/>
          <p:cNvSpPr/>
          <p:nvPr/>
        </p:nvSpPr>
        <p:spPr>
          <a:xfrm>
            <a:off x="356117" y="5151510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 클릭 시 팝업 호출</a:t>
            </a:r>
          </a:p>
        </p:txBody>
      </p:sp>
      <p:cxnSp>
        <p:nvCxnSpPr>
          <p:cNvPr id="929" name="Shape 929"/>
          <p:cNvCxnSpPr>
            <a:stCxn id="928" idx="3"/>
            <a:endCxn id="907" idx="0"/>
          </p:cNvCxnSpPr>
          <p:nvPr/>
        </p:nvCxnSpPr>
        <p:spPr>
          <a:xfrm>
            <a:off x="2783103" y="5372312"/>
            <a:ext cx="2894100" cy="940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30" name="Shape 930"/>
          <p:cNvSpPr/>
          <p:nvPr/>
        </p:nvSpPr>
        <p:spPr>
          <a:xfrm>
            <a:off x="3657214" y="1898993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</a:p>
        </p:txBody>
      </p:sp>
      <p:cxnSp>
        <p:nvCxnSpPr>
          <p:cNvPr id="931" name="Shape 931"/>
          <p:cNvCxnSpPr/>
          <p:nvPr/>
        </p:nvCxnSpPr>
        <p:spPr>
          <a:xfrm>
            <a:off x="3680337" y="191550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32" name="Shape 932"/>
          <p:cNvCxnSpPr/>
          <p:nvPr/>
        </p:nvCxnSpPr>
        <p:spPr>
          <a:xfrm>
            <a:off x="3674117" y="2226525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33" name="Shape 933"/>
          <p:cNvPicPr preferRelativeResize="0"/>
          <p:nvPr/>
        </p:nvPicPr>
        <p:blipFill rotWithShape="1">
          <a:blip r:embed="rId9">
            <a:alphaModFix/>
          </a:blip>
          <a:srcRect b="21239" l="6033" r="6034" t="21239"/>
          <a:stretch/>
        </p:blipFill>
        <p:spPr>
          <a:xfrm>
            <a:off x="3439473" y="2280847"/>
            <a:ext cx="1298357" cy="84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Shape 9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3728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Shape 940"/>
          <p:cNvSpPr/>
          <p:nvPr/>
        </p:nvSpPr>
        <p:spPr>
          <a:xfrm>
            <a:off x="4010803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4003482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42" name="Shape 942"/>
          <p:cNvSpPr/>
          <p:nvPr/>
        </p:nvSpPr>
        <p:spPr>
          <a:xfrm>
            <a:off x="4010803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43" name="Shape 943"/>
          <p:cNvSpPr/>
          <p:nvPr/>
        </p:nvSpPr>
        <p:spPr>
          <a:xfrm>
            <a:off x="4086294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Shape 944"/>
          <p:cNvSpPr/>
          <p:nvPr/>
        </p:nvSpPr>
        <p:spPr>
          <a:xfrm rot="10800000">
            <a:off x="4169664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4114378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6" name="Shape 946"/>
          <p:cNvCxnSpPr/>
          <p:nvPr/>
        </p:nvCxnSpPr>
        <p:spPr>
          <a:xfrm>
            <a:off x="4114378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47" name="Shape 947"/>
          <p:cNvSpPr/>
          <p:nvPr/>
        </p:nvSpPr>
        <p:spPr>
          <a:xfrm>
            <a:off x="5184933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948" name="Shape 9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8464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/>
          <p:nvPr/>
        </p:nvSpPr>
        <p:spPr>
          <a:xfrm>
            <a:off x="4402571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Shape 9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6910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0330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Shape 9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2841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Shape 9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8303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Shape 954"/>
          <p:cNvSpPr/>
          <p:nvPr/>
        </p:nvSpPr>
        <p:spPr>
          <a:xfrm>
            <a:off x="4641575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55" name="Shape 955"/>
          <p:cNvSpPr/>
          <p:nvPr/>
        </p:nvSpPr>
        <p:spPr>
          <a:xfrm>
            <a:off x="5297825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56" name="Shape 956"/>
          <p:cNvSpPr/>
          <p:nvPr/>
        </p:nvSpPr>
        <p:spPr>
          <a:xfrm>
            <a:off x="6000732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57" name="Shape 957"/>
          <p:cNvSpPr/>
          <p:nvPr/>
        </p:nvSpPr>
        <p:spPr>
          <a:xfrm>
            <a:off x="6694318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58" name="Shape 958"/>
          <p:cNvCxnSpPr/>
          <p:nvPr/>
        </p:nvCxnSpPr>
        <p:spPr>
          <a:xfrm>
            <a:off x="4192842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59" name="Shape 959"/>
          <p:cNvSpPr/>
          <p:nvPr/>
        </p:nvSpPr>
        <p:spPr>
          <a:xfrm>
            <a:off x="6314387" y="6216823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960" name="Shape 960"/>
          <p:cNvSpPr/>
          <p:nvPr/>
        </p:nvSpPr>
        <p:spPr>
          <a:xfrm>
            <a:off x="5904862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5889321" y="1890102"/>
            <a:ext cx="118092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마을의 중심이 되는 건물로 업그레이드를 통해 최대 병사 수와 식량/목재 채집량을 증가 시킬 수 있습니다.</a:t>
            </a:r>
          </a:p>
        </p:txBody>
      </p:sp>
      <p:sp>
        <p:nvSpPr>
          <p:cNvPr id="962" name="Shape 962"/>
          <p:cNvSpPr/>
          <p:nvPr/>
        </p:nvSpPr>
        <p:spPr>
          <a:xfrm>
            <a:off x="4198583" y="3499178"/>
            <a:ext cx="28553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병사 보유량       10,000,000 +</a:t>
            </a:r>
            <a:r>
              <a:rPr b="1" lang="ko-KR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1,000,000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필드의 목재 채집량	+ 100,000/1h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필드의 식량 채집량   	+ 100,000/1h</a:t>
            </a:r>
          </a:p>
        </p:txBody>
      </p:sp>
      <p:sp>
        <p:nvSpPr>
          <p:cNvPr id="963" name="Shape 963"/>
          <p:cNvSpPr/>
          <p:nvPr/>
        </p:nvSpPr>
        <p:spPr>
          <a:xfrm>
            <a:off x="215538" y="142595"/>
            <a:ext cx="27542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상세정보_설명</a:t>
            </a:r>
          </a:p>
        </p:txBody>
      </p:sp>
      <p:sp>
        <p:nvSpPr>
          <p:cNvPr id="964" name="Shape 964"/>
          <p:cNvSpPr/>
          <p:nvPr/>
        </p:nvSpPr>
        <p:spPr>
          <a:xfrm>
            <a:off x="7486213" y="2430660"/>
            <a:ext cx="3370861" cy="1544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병사 보유량은 영주님이 보유 할 수 있는 병사제한의 최대치를 증가시켜 드립니다.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필드의 목재 채집량은 필드에서 1시간당 채집 량을 늘려 줍니다.(다른 옵션에 영향을 받지않음)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필드의 식량 채집량은 필드에서 1시간당 채집량을 늘려줍니다. (다른 옵션에 영향을 받지않음)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5" name="Shape 965"/>
          <p:cNvCxnSpPr>
            <a:stCxn id="964" idx="1"/>
            <a:endCxn id="948" idx="3"/>
          </p:cNvCxnSpPr>
          <p:nvPr/>
        </p:nvCxnSpPr>
        <p:spPr>
          <a:xfrm flipH="1">
            <a:off x="7192813" y="3202822"/>
            <a:ext cx="293400" cy="39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966" name="Shape 966"/>
          <p:cNvCxnSpPr/>
          <p:nvPr/>
        </p:nvCxnSpPr>
        <p:spPr>
          <a:xfrm flipH="1" rot="10800000">
            <a:off x="7524178" y="3961155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67" name="Shape 967"/>
          <p:cNvSpPr/>
          <p:nvPr/>
        </p:nvSpPr>
        <p:spPr>
          <a:xfrm>
            <a:off x="7477522" y="1959352"/>
            <a:ext cx="337955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확인 버튼 없는 팝업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(주위 다른 곳을 누르면 팝업이 닫히도록 처리)</a:t>
            </a:r>
          </a:p>
        </p:txBody>
      </p:sp>
      <p:pic>
        <p:nvPicPr>
          <p:cNvPr id="968" name="Shape 9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54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Shape 969"/>
          <p:cNvSpPr/>
          <p:nvPr/>
        </p:nvSpPr>
        <p:spPr>
          <a:xfrm>
            <a:off x="550627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543308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71" name="Shape 971"/>
          <p:cNvSpPr/>
          <p:nvPr/>
        </p:nvSpPr>
        <p:spPr>
          <a:xfrm>
            <a:off x="550627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72" name="Shape 972"/>
          <p:cNvSpPr/>
          <p:nvPr/>
        </p:nvSpPr>
        <p:spPr>
          <a:xfrm>
            <a:off x="626120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/>
          <p:nvPr/>
        </p:nvSpPr>
        <p:spPr>
          <a:xfrm rot="10800000">
            <a:off x="709490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654202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5" name="Shape 975"/>
          <p:cNvCxnSpPr/>
          <p:nvPr/>
        </p:nvCxnSpPr>
        <p:spPr>
          <a:xfrm>
            <a:off x="654202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76" name="Shape 976"/>
          <p:cNvSpPr/>
          <p:nvPr/>
        </p:nvSpPr>
        <p:spPr>
          <a:xfrm>
            <a:off x="1724758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8289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>
            <a:off x="942396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Shape 9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6734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Shape 9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55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2666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8127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Shape 983"/>
          <p:cNvSpPr/>
          <p:nvPr/>
        </p:nvSpPr>
        <p:spPr>
          <a:xfrm>
            <a:off x="1181400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84" name="Shape 984"/>
          <p:cNvSpPr/>
          <p:nvPr/>
        </p:nvSpPr>
        <p:spPr>
          <a:xfrm>
            <a:off x="1837650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85" name="Shape 985"/>
          <p:cNvSpPr/>
          <p:nvPr/>
        </p:nvSpPr>
        <p:spPr>
          <a:xfrm>
            <a:off x="2540558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86" name="Shape 986"/>
          <p:cNvSpPr/>
          <p:nvPr/>
        </p:nvSpPr>
        <p:spPr>
          <a:xfrm>
            <a:off x="3234143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87" name="Shape 987"/>
          <p:cNvCxnSpPr/>
          <p:nvPr/>
        </p:nvCxnSpPr>
        <p:spPr>
          <a:xfrm>
            <a:off x="732666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88" name="Shape 988"/>
          <p:cNvSpPr/>
          <p:nvPr/>
        </p:nvSpPr>
        <p:spPr>
          <a:xfrm>
            <a:off x="1338270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2555741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2854211" y="6216823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991" name="Shape 991"/>
          <p:cNvSpPr/>
          <p:nvPr/>
        </p:nvSpPr>
        <p:spPr>
          <a:xfrm>
            <a:off x="2444688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2429147" y="1890102"/>
            <a:ext cx="1180922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5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연구소는 부상병을 치료 할 수 있는 장소 입니다</a:t>
            </a:r>
          </a:p>
        </p:txBody>
      </p:sp>
      <p:sp>
        <p:nvSpPr>
          <p:cNvPr id="993" name="Shape 993"/>
          <p:cNvSpPr/>
          <p:nvPr/>
        </p:nvSpPr>
        <p:spPr>
          <a:xfrm>
            <a:off x="738408" y="3499178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부상병수용량                       8,000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부상병 수용량               60000 </a:t>
            </a:r>
            <a:r>
              <a:rPr b="1" lang="ko-KR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</p:txBody>
      </p:sp>
      <p:sp>
        <p:nvSpPr>
          <p:cNvPr id="994" name="Shape 994"/>
          <p:cNvSpPr/>
          <p:nvPr/>
        </p:nvSpPr>
        <p:spPr>
          <a:xfrm>
            <a:off x="1495053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995" name="Shape 9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020" y="1909216"/>
            <a:ext cx="1247895" cy="843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6" name="Shape 996"/>
          <p:cNvCxnSpPr/>
          <p:nvPr/>
        </p:nvCxnSpPr>
        <p:spPr>
          <a:xfrm>
            <a:off x="2977503" y="4450701"/>
            <a:ext cx="3021211" cy="1913463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97" name="Shape 997"/>
          <p:cNvSpPr/>
          <p:nvPr/>
        </p:nvSpPr>
        <p:spPr>
          <a:xfrm>
            <a:off x="610837" y="1034904"/>
            <a:ext cx="3027253" cy="5539200"/>
          </a:xfrm>
          <a:prstGeom prst="roundRect">
            <a:avLst>
              <a:gd fmla="val 1665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Shape 998"/>
          <p:cNvSpPr/>
          <p:nvPr/>
        </p:nvSpPr>
        <p:spPr>
          <a:xfrm>
            <a:off x="594381" y="1305025"/>
            <a:ext cx="312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마을 회관은 최대 병사수를 증가시켜 주며 필드에서의 목재/식량의 채집량을 증가시켜 줍니다.</a:t>
            </a:r>
          </a:p>
        </p:txBody>
      </p:sp>
      <p:sp>
        <p:nvSpPr>
          <p:cNvPr id="999" name="Shape 999"/>
          <p:cNvSpPr/>
          <p:nvPr/>
        </p:nvSpPr>
        <p:spPr>
          <a:xfrm>
            <a:off x="1579170" y="1042187"/>
            <a:ext cx="129567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LV 14</a:t>
            </a:r>
          </a:p>
        </p:txBody>
      </p:sp>
      <p:cxnSp>
        <p:nvCxnSpPr>
          <p:cNvPr id="1000" name="Shape 1000"/>
          <p:cNvCxnSpPr/>
          <p:nvPr/>
        </p:nvCxnSpPr>
        <p:spPr>
          <a:xfrm>
            <a:off x="610837" y="1307307"/>
            <a:ext cx="30272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01" name="Shape 1001"/>
          <p:cNvSpPr/>
          <p:nvPr/>
        </p:nvSpPr>
        <p:spPr>
          <a:xfrm>
            <a:off x="646818" y="1708817"/>
            <a:ext cx="2946896" cy="238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세부 내용</a:t>
            </a:r>
          </a:p>
        </p:txBody>
      </p:sp>
      <p:sp>
        <p:nvSpPr>
          <p:cNvPr id="1002" name="Shape 1002"/>
          <p:cNvSpPr/>
          <p:nvPr/>
        </p:nvSpPr>
        <p:spPr>
          <a:xfrm>
            <a:off x="3295457" y="1012841"/>
            <a:ext cx="373225" cy="287383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03" name="Shape 1003"/>
          <p:cNvGraphicFramePr/>
          <p:nvPr/>
        </p:nvGraphicFramePr>
        <p:xfrm>
          <a:off x="654172" y="20140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{51DBC137-B61A-4DE3-A596-EE156DA6296C}</a:tableStyleId>
              </a:tblPr>
              <a:tblGrid>
                <a:gridCol w="329900"/>
                <a:gridCol w="717475"/>
                <a:gridCol w="633850"/>
                <a:gridCol w="633850"/>
                <a:gridCol w="633850"/>
              </a:tblGrid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최대 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병사 수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추가 목재 채집 량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추가 식량 채집 량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25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35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45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55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70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90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110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100" u="none" cap="none" strike="noStrike"/>
                        <a:t>140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004" name="Shape 1004"/>
          <p:cNvSpPr/>
          <p:nvPr/>
        </p:nvSpPr>
        <p:spPr>
          <a:xfrm>
            <a:off x="658670" y="6184455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sp>
        <p:nvSpPr>
          <p:cNvPr id="1005" name="Shape 1005"/>
          <p:cNvSpPr/>
          <p:nvPr/>
        </p:nvSpPr>
        <p:spPr>
          <a:xfrm>
            <a:off x="3351439" y="5911873"/>
            <a:ext cx="254992" cy="61537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4480348" y="176979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</a:p>
        </p:txBody>
      </p:sp>
      <p:cxnSp>
        <p:nvCxnSpPr>
          <p:cNvPr id="1007" name="Shape 1007"/>
          <p:cNvCxnSpPr/>
          <p:nvPr/>
        </p:nvCxnSpPr>
        <p:spPr>
          <a:xfrm>
            <a:off x="4495232" y="178630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08" name="Shape 1008"/>
          <p:cNvCxnSpPr/>
          <p:nvPr/>
        </p:nvCxnSpPr>
        <p:spPr>
          <a:xfrm>
            <a:off x="4489012" y="209732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09" name="Shape 1009"/>
          <p:cNvCxnSpPr/>
          <p:nvPr/>
        </p:nvCxnSpPr>
        <p:spPr>
          <a:xfrm flipH="1" rot="10800000">
            <a:off x="7499574" y="2432854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010" name="Shape 1010"/>
          <p:cNvPicPr preferRelativeResize="0"/>
          <p:nvPr/>
        </p:nvPicPr>
        <p:blipFill rotWithShape="1">
          <a:blip r:embed="rId10">
            <a:alphaModFix/>
          </a:blip>
          <a:srcRect b="21239" l="6033" r="6034" t="21239"/>
          <a:stretch/>
        </p:blipFill>
        <p:spPr>
          <a:xfrm>
            <a:off x="4256489" y="2157241"/>
            <a:ext cx="1298357" cy="849346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/>
          <p:nvPr/>
        </p:nvSpPr>
        <p:spPr>
          <a:xfrm>
            <a:off x="5998716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6140666" y="6216823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336539" y="379836"/>
            <a:ext cx="735329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V1.0 – 2016.04.12 초안 작성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V1.1 – 2016.04.20 일일 미션 삭제(다른 곳으로 이동), 추가 내용 수정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V1.2 – 2016.04.26 식량 및 목재 추가 채집량 공식 추가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Shape 10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/>
          <p:nvPr/>
        </p:nvSpPr>
        <p:spPr>
          <a:xfrm>
            <a:off x="603058" y="118834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021" name="Shape 1021"/>
          <p:cNvSpPr/>
          <p:nvPr/>
        </p:nvSpPr>
        <p:spPr>
          <a:xfrm>
            <a:off x="610377" y="494694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022" name="Shape 1022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Shape 1023"/>
          <p:cNvSpPr/>
          <p:nvPr/>
        </p:nvSpPr>
        <p:spPr>
          <a:xfrm rot="10800000">
            <a:off x="769240" y="616733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713952" y="301409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5" name="Shape 1025"/>
          <p:cNvCxnSpPr/>
          <p:nvPr/>
        </p:nvCxnSpPr>
        <p:spPr>
          <a:xfrm>
            <a:off x="713952" y="331266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26" name="Shape 1026"/>
          <p:cNvSpPr/>
          <p:nvPr/>
        </p:nvSpPr>
        <p:spPr>
          <a:xfrm>
            <a:off x="1784508" y="302561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1027" name="Shape 10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039" y="298798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Shape 1028"/>
          <p:cNvSpPr/>
          <p:nvPr/>
        </p:nvSpPr>
        <p:spPr>
          <a:xfrm>
            <a:off x="1002146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Shape 10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6484" y="91117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905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Shape 10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Shape 10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7877" y="91117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Shape 1033"/>
          <p:cNvSpPr/>
          <p:nvPr/>
        </p:nvSpPr>
        <p:spPr>
          <a:xfrm>
            <a:off x="1241150" y="91289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034" name="Shape 1034"/>
          <p:cNvSpPr/>
          <p:nvPr/>
        </p:nvSpPr>
        <p:spPr>
          <a:xfrm>
            <a:off x="1897400" y="90666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035" name="Shape 1035"/>
          <p:cNvSpPr/>
          <p:nvPr/>
        </p:nvSpPr>
        <p:spPr>
          <a:xfrm>
            <a:off x="2600308" y="91910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036" name="Shape 1036"/>
          <p:cNvSpPr/>
          <p:nvPr/>
        </p:nvSpPr>
        <p:spPr>
          <a:xfrm>
            <a:off x="3293894" y="90355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1037" name="Shape 1037"/>
          <p:cNvCxnSpPr/>
          <p:nvPr/>
        </p:nvCxnSpPr>
        <p:spPr>
          <a:xfrm>
            <a:off x="792416" y="116362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38" name="Shape 1038"/>
          <p:cNvSpPr/>
          <p:nvPr/>
        </p:nvSpPr>
        <p:spPr>
          <a:xfrm>
            <a:off x="1398020" y="606830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2599636" y="6131098"/>
            <a:ext cx="122180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</p:txBody>
      </p:sp>
      <p:sp>
        <p:nvSpPr>
          <p:cNvPr id="1041" name="Shape 1041"/>
          <p:cNvSpPr/>
          <p:nvPr/>
        </p:nvSpPr>
        <p:spPr>
          <a:xfrm>
            <a:off x="2504438" y="177717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Shape 1042"/>
          <p:cNvSpPr/>
          <p:nvPr/>
        </p:nvSpPr>
        <p:spPr>
          <a:xfrm>
            <a:off x="2488897" y="1794852"/>
            <a:ext cx="118092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마을의 중심이 되는 건물로 업그레이드를 통해 최대 병력 수와 식량/목재 채집량을 증가 시킬 수 있습니다.</a:t>
            </a:r>
          </a:p>
        </p:txBody>
      </p:sp>
      <p:sp>
        <p:nvSpPr>
          <p:cNvPr id="1043" name="Shape 1043"/>
          <p:cNvSpPr/>
          <p:nvPr/>
        </p:nvSpPr>
        <p:spPr>
          <a:xfrm>
            <a:off x="798158" y="3403928"/>
            <a:ext cx="2855306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병사 보유량       10,000,000 +</a:t>
            </a:r>
            <a:r>
              <a:rPr b="1" lang="ko-KR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1,000,000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필드의 목재 채집량	+ 100,000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필드의 식량 채집량   	+ 100,000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Shape 1044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1045" name="Shape 1045"/>
          <p:cNvSpPr/>
          <p:nvPr/>
        </p:nvSpPr>
        <p:spPr>
          <a:xfrm>
            <a:off x="215538" y="142595"/>
            <a:ext cx="39901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상세정보_업그레이드 취소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079923" y="16745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</a:p>
        </p:txBody>
      </p:sp>
      <p:cxnSp>
        <p:nvCxnSpPr>
          <p:cNvPr id="1047" name="Shape 1047"/>
          <p:cNvCxnSpPr/>
          <p:nvPr/>
        </p:nvCxnSpPr>
        <p:spPr>
          <a:xfrm>
            <a:off x="1094808" y="16910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48" name="Shape 1048"/>
          <p:cNvCxnSpPr/>
          <p:nvPr/>
        </p:nvCxnSpPr>
        <p:spPr>
          <a:xfrm>
            <a:off x="1088587" y="20020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49" name="Shape 1049"/>
          <p:cNvSpPr/>
          <p:nvPr/>
        </p:nvSpPr>
        <p:spPr>
          <a:xfrm>
            <a:off x="3996435" y="873632"/>
            <a:ext cx="6909690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취소의 경우, 건물이 업그레이드 진행 상태에서 노출되는 버튼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버튼이 업그레이드 취소 버튼으로 변경 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취소 진행 시 팝업창이 호출 되며, 업그레이드 취소 진행 시 업그레이드 비용이 50% 복구 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취소는 불가능 합니다.</a:t>
            </a:r>
          </a:p>
        </p:txBody>
      </p:sp>
      <p:sp>
        <p:nvSpPr>
          <p:cNvPr id="1050" name="Shape 1050"/>
          <p:cNvSpPr/>
          <p:nvPr/>
        </p:nvSpPr>
        <p:spPr>
          <a:xfrm>
            <a:off x="4580017" y="42586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자원은 절반만 복구 되어집니다. 업그레이드를 취소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534779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1052" name="Shape 1052"/>
          <p:cNvCxnSpPr>
            <a:stCxn id="1039" idx="0"/>
            <a:endCxn id="1050" idx="1"/>
          </p:cNvCxnSpPr>
          <p:nvPr/>
        </p:nvCxnSpPr>
        <p:spPr>
          <a:xfrm flipH="1" rot="10800000">
            <a:off x="3175328" y="5255876"/>
            <a:ext cx="1404600" cy="80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053" name="Shape 1053"/>
          <p:cNvPicPr preferRelativeResize="0"/>
          <p:nvPr/>
        </p:nvPicPr>
        <p:blipFill rotWithShape="1">
          <a:blip r:embed="rId9">
            <a:alphaModFix/>
          </a:blip>
          <a:srcRect b="21239" l="6033" r="6034" t="21239"/>
          <a:stretch/>
        </p:blipFill>
        <p:spPr>
          <a:xfrm>
            <a:off x="905624" y="2050755"/>
            <a:ext cx="1298357" cy="849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Shape 1054"/>
          <p:cNvGrpSpPr/>
          <p:nvPr/>
        </p:nvGrpSpPr>
        <p:grpSpPr>
          <a:xfrm>
            <a:off x="800992" y="2040967"/>
            <a:ext cx="1375301" cy="1001928"/>
            <a:chOff x="699618" y="1227266"/>
            <a:chExt cx="1375301" cy="1001928"/>
          </a:xfrm>
        </p:grpSpPr>
        <p:pic>
          <p:nvPicPr>
            <p:cNvPr id="1055" name="Shape 105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618" y="1227266"/>
              <a:ext cx="1375301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Shape 1056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Shape 10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913" y="302759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Shape 1063"/>
          <p:cNvSpPr/>
          <p:nvPr/>
        </p:nvSpPr>
        <p:spPr>
          <a:xfrm>
            <a:off x="2429816" y="710004"/>
            <a:ext cx="3374698" cy="612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Shape 1064"/>
          <p:cNvSpPr/>
          <p:nvPr/>
        </p:nvSpPr>
        <p:spPr>
          <a:xfrm>
            <a:off x="2474882" y="763020"/>
            <a:ext cx="506999" cy="50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Shape 1065"/>
          <p:cNvSpPr/>
          <p:nvPr/>
        </p:nvSpPr>
        <p:spPr>
          <a:xfrm>
            <a:off x="2981740" y="763020"/>
            <a:ext cx="2289900" cy="169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Increse Attack + 20%</a:t>
            </a:r>
          </a:p>
        </p:txBody>
      </p:sp>
      <p:sp>
        <p:nvSpPr>
          <p:cNvPr id="1066" name="Shape 1066"/>
          <p:cNvSpPr/>
          <p:nvPr/>
        </p:nvSpPr>
        <p:spPr>
          <a:xfrm>
            <a:off x="2981740" y="923366"/>
            <a:ext cx="2289900" cy="346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067" name="Shape 1067"/>
          <p:cNvSpPr/>
          <p:nvPr/>
        </p:nvSpPr>
        <p:spPr>
          <a:xfrm rot="8100000">
            <a:off x="5308354" y="875707"/>
            <a:ext cx="283408" cy="29656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Shape 1068"/>
          <p:cNvSpPr/>
          <p:nvPr/>
        </p:nvSpPr>
        <p:spPr>
          <a:xfrm>
            <a:off x="2429816" y="1385050"/>
            <a:ext cx="3374698" cy="612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Shape 1069"/>
          <p:cNvSpPr/>
          <p:nvPr/>
        </p:nvSpPr>
        <p:spPr>
          <a:xfrm>
            <a:off x="2474882" y="1438066"/>
            <a:ext cx="506999" cy="50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Shape 1070"/>
          <p:cNvSpPr/>
          <p:nvPr/>
        </p:nvSpPr>
        <p:spPr>
          <a:xfrm>
            <a:off x="2981740" y="1429954"/>
            <a:ext cx="2289900" cy="169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Increse Defence + 20%</a:t>
            </a:r>
          </a:p>
        </p:txBody>
      </p:sp>
      <p:sp>
        <p:nvSpPr>
          <p:cNvPr id="1071" name="Shape 1071"/>
          <p:cNvSpPr/>
          <p:nvPr/>
        </p:nvSpPr>
        <p:spPr>
          <a:xfrm>
            <a:off x="2981740" y="1590300"/>
            <a:ext cx="2289900" cy="346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072" name="Shape 1072"/>
          <p:cNvSpPr/>
          <p:nvPr/>
        </p:nvSpPr>
        <p:spPr>
          <a:xfrm rot="8100000">
            <a:off x="5308354" y="1562586"/>
            <a:ext cx="283408" cy="29656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Shape 1073"/>
          <p:cNvSpPr/>
          <p:nvPr/>
        </p:nvSpPr>
        <p:spPr>
          <a:xfrm>
            <a:off x="2429816" y="2060093"/>
            <a:ext cx="3374698" cy="612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Shape 1074"/>
          <p:cNvSpPr/>
          <p:nvPr/>
        </p:nvSpPr>
        <p:spPr>
          <a:xfrm>
            <a:off x="2981740" y="2107525"/>
            <a:ext cx="2289900" cy="169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Peace of War</a:t>
            </a:r>
          </a:p>
        </p:txBody>
      </p:sp>
      <p:sp>
        <p:nvSpPr>
          <p:cNvPr id="1075" name="Shape 1075"/>
          <p:cNvSpPr/>
          <p:nvPr/>
        </p:nvSpPr>
        <p:spPr>
          <a:xfrm>
            <a:off x="2981740" y="2267873"/>
            <a:ext cx="2289900" cy="346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076" name="Shape 1076"/>
          <p:cNvSpPr/>
          <p:nvPr/>
        </p:nvSpPr>
        <p:spPr>
          <a:xfrm rot="8100000">
            <a:off x="5308354" y="2212705"/>
            <a:ext cx="283408" cy="29656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2429816" y="2735140"/>
            <a:ext cx="3374698" cy="612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2474882" y="2788156"/>
            <a:ext cx="506999" cy="50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2981740" y="2785974"/>
            <a:ext cx="2289900" cy="169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Lord of the ring</a:t>
            </a:r>
          </a:p>
        </p:txBody>
      </p:sp>
      <p:sp>
        <p:nvSpPr>
          <p:cNvPr id="1080" name="Shape 1080"/>
          <p:cNvSpPr/>
          <p:nvPr/>
        </p:nvSpPr>
        <p:spPr>
          <a:xfrm>
            <a:off x="2981740" y="2946321"/>
            <a:ext cx="2289900" cy="346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081" name="Shape 1081"/>
          <p:cNvSpPr/>
          <p:nvPr/>
        </p:nvSpPr>
        <p:spPr>
          <a:xfrm rot="8100000">
            <a:off x="5308356" y="2899581"/>
            <a:ext cx="283408" cy="29656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Shape 1082"/>
          <p:cNvSpPr/>
          <p:nvPr/>
        </p:nvSpPr>
        <p:spPr>
          <a:xfrm>
            <a:off x="2429816" y="3410185"/>
            <a:ext cx="3374698" cy="612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Shape 1083"/>
          <p:cNvSpPr/>
          <p:nvPr/>
        </p:nvSpPr>
        <p:spPr>
          <a:xfrm>
            <a:off x="2474882" y="3463201"/>
            <a:ext cx="506999" cy="50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Shape 1084"/>
          <p:cNvSpPr/>
          <p:nvPr/>
        </p:nvSpPr>
        <p:spPr>
          <a:xfrm>
            <a:off x="2981740" y="3463201"/>
            <a:ext cx="2289900" cy="169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Twin sword</a:t>
            </a:r>
          </a:p>
        </p:txBody>
      </p:sp>
      <p:sp>
        <p:nvSpPr>
          <p:cNvPr id="1085" name="Shape 1085"/>
          <p:cNvSpPr/>
          <p:nvPr/>
        </p:nvSpPr>
        <p:spPr>
          <a:xfrm>
            <a:off x="2981740" y="3623548"/>
            <a:ext cx="2289900" cy="346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086" name="Shape 1086"/>
          <p:cNvSpPr/>
          <p:nvPr/>
        </p:nvSpPr>
        <p:spPr>
          <a:xfrm rot="8100000">
            <a:off x="5308354" y="3575888"/>
            <a:ext cx="283408" cy="29656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Shape 1087"/>
          <p:cNvSpPr/>
          <p:nvPr/>
        </p:nvSpPr>
        <p:spPr>
          <a:xfrm>
            <a:off x="2429816" y="4085230"/>
            <a:ext cx="3374698" cy="612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Shape 1088"/>
          <p:cNvSpPr/>
          <p:nvPr/>
        </p:nvSpPr>
        <p:spPr>
          <a:xfrm>
            <a:off x="2474882" y="4138246"/>
            <a:ext cx="506999" cy="50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Shape 1089"/>
          <p:cNvSpPr/>
          <p:nvPr/>
        </p:nvSpPr>
        <p:spPr>
          <a:xfrm>
            <a:off x="2981740" y="4130132"/>
            <a:ext cx="2289900" cy="169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Tower Shield</a:t>
            </a:r>
          </a:p>
        </p:txBody>
      </p:sp>
      <p:sp>
        <p:nvSpPr>
          <p:cNvPr id="1090" name="Shape 1090"/>
          <p:cNvSpPr/>
          <p:nvPr/>
        </p:nvSpPr>
        <p:spPr>
          <a:xfrm>
            <a:off x="2981740" y="4290480"/>
            <a:ext cx="2289900" cy="346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091" name="Shape 1091"/>
          <p:cNvSpPr/>
          <p:nvPr/>
        </p:nvSpPr>
        <p:spPr>
          <a:xfrm rot="8100000">
            <a:off x="5308354" y="4262766"/>
            <a:ext cx="283408" cy="29656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Shape 1092"/>
          <p:cNvSpPr/>
          <p:nvPr/>
        </p:nvSpPr>
        <p:spPr>
          <a:xfrm>
            <a:off x="2429816" y="4760275"/>
            <a:ext cx="3374698" cy="612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Shape 1093"/>
          <p:cNvSpPr/>
          <p:nvPr/>
        </p:nvSpPr>
        <p:spPr>
          <a:xfrm>
            <a:off x="2474882" y="4813291"/>
            <a:ext cx="506999" cy="5069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Shape 1094"/>
          <p:cNvSpPr/>
          <p:nvPr/>
        </p:nvSpPr>
        <p:spPr>
          <a:xfrm>
            <a:off x="2981740" y="4807705"/>
            <a:ext cx="2289900" cy="169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Dove buff</a:t>
            </a:r>
          </a:p>
        </p:txBody>
      </p:sp>
      <p:sp>
        <p:nvSpPr>
          <p:cNvPr id="1095" name="Shape 1095"/>
          <p:cNvSpPr/>
          <p:nvPr/>
        </p:nvSpPr>
        <p:spPr>
          <a:xfrm>
            <a:off x="2981740" y="4968053"/>
            <a:ext cx="2289900" cy="346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096" name="Shape 1096"/>
          <p:cNvSpPr/>
          <p:nvPr/>
        </p:nvSpPr>
        <p:spPr>
          <a:xfrm rot="8100000">
            <a:off x="5308354" y="4912884"/>
            <a:ext cx="283408" cy="29656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Shape 1097"/>
          <p:cNvSpPr/>
          <p:nvPr/>
        </p:nvSpPr>
        <p:spPr>
          <a:xfrm>
            <a:off x="2429816" y="5435321"/>
            <a:ext cx="3374698" cy="612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Shape 1098"/>
          <p:cNvSpPr/>
          <p:nvPr/>
        </p:nvSpPr>
        <p:spPr>
          <a:xfrm>
            <a:off x="2474882" y="5488337"/>
            <a:ext cx="506999" cy="50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Shape 1099"/>
          <p:cNvSpPr/>
          <p:nvPr/>
        </p:nvSpPr>
        <p:spPr>
          <a:xfrm>
            <a:off x="2981740" y="5486155"/>
            <a:ext cx="2289900" cy="169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Power ring</a:t>
            </a:r>
          </a:p>
        </p:txBody>
      </p:sp>
      <p:sp>
        <p:nvSpPr>
          <p:cNvPr id="1100" name="Shape 1100"/>
          <p:cNvSpPr/>
          <p:nvPr/>
        </p:nvSpPr>
        <p:spPr>
          <a:xfrm>
            <a:off x="2981740" y="5646501"/>
            <a:ext cx="2289900" cy="346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101" name="Shape 1101"/>
          <p:cNvSpPr/>
          <p:nvPr/>
        </p:nvSpPr>
        <p:spPr>
          <a:xfrm rot="8100000">
            <a:off x="5308356" y="5599763"/>
            <a:ext cx="283408" cy="29656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Shape 1102"/>
          <p:cNvSpPr/>
          <p:nvPr/>
        </p:nvSpPr>
        <p:spPr>
          <a:xfrm>
            <a:off x="2366131" y="6004866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3" name="Shape 1103"/>
          <p:cNvGrpSpPr/>
          <p:nvPr/>
        </p:nvGrpSpPr>
        <p:grpSpPr>
          <a:xfrm>
            <a:off x="2429816" y="6047345"/>
            <a:ext cx="551924" cy="505053"/>
            <a:chOff x="2429816" y="5901771"/>
            <a:chExt cx="803464" cy="579976"/>
          </a:xfrm>
        </p:grpSpPr>
        <p:sp>
          <p:nvSpPr>
            <p:cNvPr id="1104" name="Shape 1104"/>
            <p:cNvSpPr/>
            <p:nvPr/>
          </p:nvSpPr>
          <p:spPr>
            <a:xfrm>
              <a:off x="2429816" y="5901771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Shape 1105"/>
            <p:cNvSpPr/>
            <p:nvPr/>
          </p:nvSpPr>
          <p:spPr>
            <a:xfrm rot="10800000">
              <a:off x="2515980" y="5949637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6" name="Shape 1106"/>
          <p:cNvSpPr/>
          <p:nvPr/>
        </p:nvSpPr>
        <p:spPr>
          <a:xfrm>
            <a:off x="2350302" y="302760"/>
            <a:ext cx="3533610" cy="291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 버프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178918" y="229106"/>
            <a:ext cx="1189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버프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6528019" y="3261771"/>
            <a:ext cx="5454593" cy="321753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가능한 버프의 리스트를 보여 준다.</a:t>
            </a:r>
          </a:p>
        </p:txBody>
      </p:sp>
      <p:sp>
        <p:nvSpPr>
          <p:cNvPr id="1109" name="Shape 1109"/>
          <p:cNvSpPr/>
          <p:nvPr/>
        </p:nvSpPr>
        <p:spPr>
          <a:xfrm>
            <a:off x="2339608" y="4666701"/>
            <a:ext cx="3554999" cy="1326298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10" name="Shape 1110"/>
          <p:cNvSpPr/>
          <p:nvPr/>
        </p:nvSpPr>
        <p:spPr>
          <a:xfrm>
            <a:off x="4277803" y="2109099"/>
            <a:ext cx="984600" cy="1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Shape 1111"/>
          <p:cNvSpPr txBox="1"/>
          <p:nvPr/>
        </p:nvSpPr>
        <p:spPr>
          <a:xfrm>
            <a:off x="4632817" y="2061033"/>
            <a:ext cx="694499" cy="24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5D8EB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25D8EB"/>
                </a:solidFill>
                <a:latin typeface="Arial"/>
                <a:ea typeface="Arial"/>
                <a:cs typeface="Arial"/>
                <a:sym typeface="Arial"/>
              </a:rPr>
              <a:t>23:59:59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6528019" y="1192950"/>
            <a:ext cx="5454593" cy="321753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버프의 상세 사용 페이지로 이동 한다.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6528019" y="1642186"/>
            <a:ext cx="5454593" cy="780551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적용 중인 버프가 있는 경우 시간을 표시 한다.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감소 되는게이지로 남은 시간을 시각적으로 표시한다.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시간은 카운트 다운 된다.</a:t>
            </a:r>
          </a:p>
        </p:txBody>
      </p:sp>
      <p:cxnSp>
        <p:nvCxnSpPr>
          <p:cNvPr id="1114" name="Shape 1114"/>
          <p:cNvCxnSpPr>
            <a:stCxn id="1108" idx="1"/>
            <a:endCxn id="1062" idx="3"/>
          </p:cNvCxnSpPr>
          <p:nvPr/>
        </p:nvCxnSpPr>
        <p:spPr>
          <a:xfrm flipH="1">
            <a:off x="5883919" y="3422647"/>
            <a:ext cx="644100" cy="18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15" name="Shape 1115"/>
          <p:cNvCxnSpPr>
            <a:stCxn id="1112" idx="1"/>
            <a:endCxn id="1072" idx="2"/>
          </p:cNvCxnSpPr>
          <p:nvPr/>
        </p:nvCxnSpPr>
        <p:spPr>
          <a:xfrm flipH="1">
            <a:off x="5550319" y="1353826"/>
            <a:ext cx="977700" cy="2568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16" name="Shape 1116"/>
          <p:cNvCxnSpPr>
            <a:stCxn id="1113" idx="1"/>
            <a:endCxn id="1111" idx="3"/>
          </p:cNvCxnSpPr>
          <p:nvPr/>
        </p:nvCxnSpPr>
        <p:spPr>
          <a:xfrm flipH="1">
            <a:off x="5327419" y="2032462"/>
            <a:ext cx="1200600" cy="151800"/>
          </a:xfrm>
          <a:prstGeom prst="bentConnector3">
            <a:avLst>
              <a:gd fmla="val 36967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7" name="Shape 1117"/>
          <p:cNvSpPr txBox="1"/>
          <p:nvPr/>
        </p:nvSpPr>
        <p:spPr>
          <a:xfrm>
            <a:off x="6528019" y="4059976"/>
            <a:ext cx="5454593" cy="561193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아이템의 ICON / 이름 / 설명을 표시 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내용은 String테이블을 참조 한다.</a:t>
            </a:r>
          </a:p>
        </p:txBody>
      </p:sp>
      <p:cxnSp>
        <p:nvCxnSpPr>
          <p:cNvPr id="1118" name="Shape 1118"/>
          <p:cNvCxnSpPr>
            <a:stCxn id="1117" idx="1"/>
            <a:endCxn id="1085" idx="3"/>
          </p:cNvCxnSpPr>
          <p:nvPr/>
        </p:nvCxnSpPr>
        <p:spPr>
          <a:xfrm rot="10800000">
            <a:off x="5271619" y="3796673"/>
            <a:ext cx="1256400" cy="543900"/>
          </a:xfrm>
          <a:prstGeom prst="bentConnector3">
            <a:avLst>
              <a:gd fmla="val 32296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9" name="Shape 1119"/>
          <p:cNvSpPr/>
          <p:nvPr/>
        </p:nvSpPr>
        <p:spPr>
          <a:xfrm>
            <a:off x="5509551" y="4268135"/>
            <a:ext cx="268945" cy="1216152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Shape 1120"/>
          <p:cNvSpPr txBox="1"/>
          <p:nvPr/>
        </p:nvSpPr>
        <p:spPr>
          <a:xfrm>
            <a:off x="6528019" y="5372144"/>
            <a:ext cx="5454593" cy="561193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리스트가 많은 경우 상하로 스크롤 할 수 있도록 한다.</a:t>
            </a:r>
          </a:p>
        </p:txBody>
      </p:sp>
      <p:cxnSp>
        <p:nvCxnSpPr>
          <p:cNvPr id="1121" name="Shape 1121"/>
          <p:cNvCxnSpPr>
            <a:stCxn id="1120" idx="1"/>
            <a:endCxn id="1119" idx="6"/>
          </p:cNvCxnSpPr>
          <p:nvPr/>
        </p:nvCxnSpPr>
        <p:spPr>
          <a:xfrm rot="10800000">
            <a:off x="5711119" y="4876341"/>
            <a:ext cx="816900" cy="7764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22" name="Shape 1122"/>
          <p:cNvSpPr/>
          <p:nvPr/>
        </p:nvSpPr>
        <p:spPr>
          <a:xfrm>
            <a:off x="5274296" y="6047344"/>
            <a:ext cx="551924" cy="50505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2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123" name="Shape 1123"/>
          <p:cNvSpPr/>
          <p:nvPr/>
        </p:nvSpPr>
        <p:spPr>
          <a:xfrm>
            <a:off x="3065643" y="6063076"/>
            <a:ext cx="2129786" cy="47358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곳은 게임 팁을 출력하는공간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팁은 최대 3줄까지 출력 가능합니다.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팁은 String 테이블의 내용을 출력합니다.</a:t>
            </a:r>
          </a:p>
        </p:txBody>
      </p:sp>
      <p:sp>
        <p:nvSpPr>
          <p:cNvPr id="1124" name="Shape 1124"/>
          <p:cNvSpPr/>
          <p:nvPr/>
        </p:nvSpPr>
        <p:spPr>
          <a:xfrm>
            <a:off x="2474882" y="2113109"/>
            <a:ext cx="506999" cy="5069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6528019" y="2574221"/>
            <a:ext cx="5454593" cy="321753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사용중인 아이템은 테두리에 이펙트로 적용 중임을 표시한다.</a:t>
            </a:r>
          </a:p>
        </p:txBody>
      </p:sp>
      <p:cxnSp>
        <p:nvCxnSpPr>
          <p:cNvPr id="1126" name="Shape 1126"/>
          <p:cNvCxnSpPr>
            <a:stCxn id="1125" idx="1"/>
            <a:endCxn id="1124" idx="3"/>
          </p:cNvCxnSpPr>
          <p:nvPr/>
        </p:nvCxnSpPr>
        <p:spPr>
          <a:xfrm rot="10800000">
            <a:off x="2982019" y="2366697"/>
            <a:ext cx="3546000" cy="368400"/>
          </a:xfrm>
          <a:prstGeom prst="bentConnector3">
            <a:avLst>
              <a:gd fmla="val 14691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/>
        </p:nvSpPr>
        <p:spPr>
          <a:xfrm>
            <a:off x="178917" y="229106"/>
            <a:ext cx="23100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버프 사용/구입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미적용 버프</a:t>
            </a:r>
          </a:p>
        </p:txBody>
      </p:sp>
      <p:pic>
        <p:nvPicPr>
          <p:cNvPr id="1132" name="Shape 1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066" y="508760"/>
            <a:ext cx="3531050" cy="610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Shape 1133"/>
          <p:cNvSpPr/>
          <p:nvPr/>
        </p:nvSpPr>
        <p:spPr>
          <a:xfrm>
            <a:off x="2429816" y="710004"/>
            <a:ext cx="3374634" cy="6374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Shape 1134"/>
          <p:cNvSpPr/>
          <p:nvPr/>
        </p:nvSpPr>
        <p:spPr>
          <a:xfrm>
            <a:off x="2490783" y="770972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Shape 1135"/>
          <p:cNvSpPr/>
          <p:nvPr/>
        </p:nvSpPr>
        <p:spPr>
          <a:xfrm>
            <a:off x="2997641" y="770972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Increse Attack + 20%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 Hours)</a:t>
            </a:r>
          </a:p>
        </p:txBody>
      </p:sp>
      <p:sp>
        <p:nvSpPr>
          <p:cNvPr id="1136" name="Shape 1136"/>
          <p:cNvSpPr/>
          <p:nvPr/>
        </p:nvSpPr>
        <p:spPr>
          <a:xfrm>
            <a:off x="2997641" y="931319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137" name="Shape 1137"/>
          <p:cNvSpPr/>
          <p:nvPr/>
        </p:nvSpPr>
        <p:spPr>
          <a:xfrm>
            <a:off x="2429816" y="1385050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Shape 1138"/>
          <p:cNvSpPr/>
          <p:nvPr/>
        </p:nvSpPr>
        <p:spPr>
          <a:xfrm>
            <a:off x="2997641" y="1437904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Increse Defence + 20%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(4 Hours)</a:t>
            </a:r>
          </a:p>
        </p:txBody>
      </p:sp>
      <p:sp>
        <p:nvSpPr>
          <p:cNvPr id="1139" name="Shape 1139"/>
          <p:cNvSpPr/>
          <p:nvPr/>
        </p:nvSpPr>
        <p:spPr>
          <a:xfrm>
            <a:off x="2997641" y="1598250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140" name="Shape 1140"/>
          <p:cNvSpPr/>
          <p:nvPr/>
        </p:nvSpPr>
        <p:spPr>
          <a:xfrm>
            <a:off x="2429816" y="2060093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Shape 1141"/>
          <p:cNvSpPr/>
          <p:nvPr/>
        </p:nvSpPr>
        <p:spPr>
          <a:xfrm>
            <a:off x="2997641" y="2115475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Increse Defence + 20%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(12 Hours)</a:t>
            </a:r>
          </a:p>
        </p:txBody>
      </p:sp>
      <p:sp>
        <p:nvSpPr>
          <p:cNvPr id="1142" name="Shape 1142"/>
          <p:cNvSpPr/>
          <p:nvPr/>
        </p:nvSpPr>
        <p:spPr>
          <a:xfrm>
            <a:off x="2997641" y="2275824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143" name="Shape 1143"/>
          <p:cNvSpPr/>
          <p:nvPr/>
        </p:nvSpPr>
        <p:spPr>
          <a:xfrm>
            <a:off x="2429816" y="2735140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Shape 1144"/>
          <p:cNvSpPr/>
          <p:nvPr/>
        </p:nvSpPr>
        <p:spPr>
          <a:xfrm>
            <a:off x="2997641" y="2793925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Increse Defence + 20%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 Days)</a:t>
            </a:r>
          </a:p>
        </p:txBody>
      </p:sp>
      <p:sp>
        <p:nvSpPr>
          <p:cNvPr id="1145" name="Shape 1145"/>
          <p:cNvSpPr/>
          <p:nvPr/>
        </p:nvSpPr>
        <p:spPr>
          <a:xfrm>
            <a:off x="2997641" y="2954272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146" name="Shape 1146"/>
          <p:cNvSpPr/>
          <p:nvPr/>
        </p:nvSpPr>
        <p:spPr>
          <a:xfrm>
            <a:off x="5319421" y="770972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5319421" y="1437745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5319421" y="2115475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5319421" y="2782250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2490783" y="1445983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2490783" y="2120273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2490783" y="2795283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2429816" y="3402276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2997641" y="3461060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Increse Defence + 20%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(7 Days)</a:t>
            </a:r>
          </a:p>
        </p:txBody>
      </p:sp>
      <p:sp>
        <p:nvSpPr>
          <p:cNvPr id="1155" name="Shape 1155"/>
          <p:cNvSpPr/>
          <p:nvPr/>
        </p:nvSpPr>
        <p:spPr>
          <a:xfrm>
            <a:off x="2997641" y="3621407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156" name="Shape 1156"/>
          <p:cNvSpPr/>
          <p:nvPr/>
        </p:nvSpPr>
        <p:spPr>
          <a:xfrm>
            <a:off x="5319421" y="3449387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2490783" y="3462419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8" name="Shape 1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4087" y="2446925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Shape 1159"/>
          <p:cNvSpPr/>
          <p:nvPr/>
        </p:nvSpPr>
        <p:spPr>
          <a:xfrm>
            <a:off x="5421973" y="2397606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</a:p>
        </p:txBody>
      </p:sp>
      <p:sp>
        <p:nvSpPr>
          <p:cNvPr id="1160" name="Shape 1160"/>
          <p:cNvSpPr/>
          <p:nvPr/>
        </p:nvSpPr>
        <p:spPr>
          <a:xfrm>
            <a:off x="5319421" y="2789871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1" name="Shape 1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4087" y="3121317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/>
          <p:nvPr/>
        </p:nvSpPr>
        <p:spPr>
          <a:xfrm>
            <a:off x="5421973" y="3072000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</a:p>
        </p:txBody>
      </p:sp>
      <p:sp>
        <p:nvSpPr>
          <p:cNvPr id="1163" name="Shape 1163"/>
          <p:cNvSpPr/>
          <p:nvPr/>
        </p:nvSpPr>
        <p:spPr>
          <a:xfrm>
            <a:off x="5319421" y="3449528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Shape 1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4087" y="3786392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Shape 1165"/>
          <p:cNvSpPr/>
          <p:nvPr/>
        </p:nvSpPr>
        <p:spPr>
          <a:xfrm>
            <a:off x="5398119" y="3737073"/>
            <a:ext cx="42191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2800</a:t>
            </a:r>
          </a:p>
        </p:txBody>
      </p:sp>
      <p:sp>
        <p:nvSpPr>
          <p:cNvPr id="1166" name="Shape 1166"/>
          <p:cNvSpPr/>
          <p:nvPr/>
        </p:nvSpPr>
        <p:spPr>
          <a:xfrm>
            <a:off x="2350305" y="4559748"/>
            <a:ext cx="3554926" cy="1326225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67" name="Shape 1167"/>
          <p:cNvSpPr/>
          <p:nvPr/>
        </p:nvSpPr>
        <p:spPr>
          <a:xfrm>
            <a:off x="2350302" y="302760"/>
            <a:ext cx="3533610" cy="291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공격력 증가 버프 사용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569207" y="508760"/>
            <a:ext cx="5454593" cy="321753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보유중인 아이템이 있는 경우</a:t>
            </a:r>
          </a:p>
        </p:txBody>
      </p:sp>
      <p:cxnSp>
        <p:nvCxnSpPr>
          <p:cNvPr id="1169" name="Shape 1169"/>
          <p:cNvCxnSpPr>
            <a:stCxn id="1168" idx="1"/>
            <a:endCxn id="1146" idx="3"/>
          </p:cNvCxnSpPr>
          <p:nvPr/>
        </p:nvCxnSpPr>
        <p:spPr>
          <a:xfrm flipH="1">
            <a:off x="5764607" y="669636"/>
            <a:ext cx="804600" cy="3549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70" name="Shape 1170"/>
          <p:cNvSpPr txBox="1"/>
          <p:nvPr/>
        </p:nvSpPr>
        <p:spPr>
          <a:xfrm>
            <a:off x="6569207" y="2563835"/>
            <a:ext cx="5454593" cy="1450689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있는 경우 즉시 사용 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보유중인 아이템이 없는 경우Crown으로 구매 후 즉시 아이템 사용 여부를 묻는 팝업을 출력한다.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크라운이 없는 경우 크라운 구매 팝업으로 연결</a:t>
            </a:r>
          </a:p>
          <a:p>
            <a:pPr indent="-342900" lvl="1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S2_자원 구매 및 사용 v1.1 기획서 (10P 크라운 부족) 참조</a:t>
            </a:r>
          </a:p>
        </p:txBody>
      </p:sp>
      <p:cxnSp>
        <p:nvCxnSpPr>
          <p:cNvPr id="1171" name="Shape 1171"/>
          <p:cNvCxnSpPr>
            <a:stCxn id="1170" idx="1"/>
            <a:endCxn id="1160" idx="3"/>
          </p:cNvCxnSpPr>
          <p:nvPr/>
        </p:nvCxnSpPr>
        <p:spPr>
          <a:xfrm rot="10800000">
            <a:off x="5764607" y="3043180"/>
            <a:ext cx="804600" cy="2460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72" name="Shape 1172"/>
          <p:cNvSpPr txBox="1"/>
          <p:nvPr/>
        </p:nvSpPr>
        <p:spPr>
          <a:xfrm>
            <a:off x="6569207" y="1382512"/>
            <a:ext cx="5454593" cy="550211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보유한 아이템 개수를 표시 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999개 이상부터는 999+로 표기 한다.</a:t>
            </a:r>
          </a:p>
        </p:txBody>
      </p:sp>
      <p:cxnSp>
        <p:nvCxnSpPr>
          <p:cNvPr id="1173" name="Shape 1173"/>
          <p:cNvCxnSpPr>
            <a:stCxn id="1172" idx="1"/>
          </p:cNvCxnSpPr>
          <p:nvPr/>
        </p:nvCxnSpPr>
        <p:spPr>
          <a:xfrm flipH="1">
            <a:off x="5753807" y="1657617"/>
            <a:ext cx="815400" cy="1752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1174" name="Shape 1174"/>
          <p:cNvGrpSpPr/>
          <p:nvPr/>
        </p:nvGrpSpPr>
        <p:grpSpPr>
          <a:xfrm>
            <a:off x="2429816" y="6047345"/>
            <a:ext cx="551924" cy="505053"/>
            <a:chOff x="2429816" y="5901771"/>
            <a:chExt cx="803464" cy="579976"/>
          </a:xfrm>
        </p:grpSpPr>
        <p:sp>
          <p:nvSpPr>
            <p:cNvPr id="1175" name="Shape 1175"/>
            <p:cNvSpPr/>
            <p:nvPr/>
          </p:nvSpPr>
          <p:spPr>
            <a:xfrm>
              <a:off x="2429816" y="5901771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Shape 1176"/>
            <p:cNvSpPr/>
            <p:nvPr/>
          </p:nvSpPr>
          <p:spPr>
            <a:xfrm rot="10800000">
              <a:off x="2515980" y="5949637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7" name="Shape 1177"/>
          <p:cNvSpPr/>
          <p:nvPr/>
        </p:nvSpPr>
        <p:spPr>
          <a:xfrm>
            <a:off x="5274296" y="6047344"/>
            <a:ext cx="551924" cy="50505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2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178" name="Shape 1178"/>
          <p:cNvSpPr/>
          <p:nvPr/>
        </p:nvSpPr>
        <p:spPr>
          <a:xfrm>
            <a:off x="3065643" y="6063076"/>
            <a:ext cx="2129786" cy="47358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곳은 게임 팁을 출력하는공간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팁은 최대 3줄까지 출력 가능합니다.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팁은 String 테이블의 내용을 출력합니다.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5338314" y="817481"/>
            <a:ext cx="4074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5274296" y="2848071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256530" y="3515792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5264026" y="2181173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5338314" y="1491187"/>
            <a:ext cx="4074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1184" name="Shape 1184"/>
          <p:cNvSpPr/>
          <p:nvPr/>
        </p:nvSpPr>
        <p:spPr>
          <a:xfrm>
            <a:off x="5373987" y="1085750"/>
            <a:ext cx="352540" cy="140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Shape 1185"/>
          <p:cNvSpPr txBox="1"/>
          <p:nvPr/>
        </p:nvSpPr>
        <p:spPr>
          <a:xfrm>
            <a:off x="5356807" y="1061045"/>
            <a:ext cx="40267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999+</a:t>
            </a:r>
          </a:p>
        </p:txBody>
      </p:sp>
      <p:sp>
        <p:nvSpPr>
          <p:cNvPr id="1186" name="Shape 1186"/>
          <p:cNvSpPr/>
          <p:nvPr/>
        </p:nvSpPr>
        <p:spPr>
          <a:xfrm>
            <a:off x="5368191" y="1757373"/>
            <a:ext cx="352540" cy="140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Shape 1187"/>
          <p:cNvSpPr txBox="1"/>
          <p:nvPr/>
        </p:nvSpPr>
        <p:spPr>
          <a:xfrm>
            <a:off x="5351010" y="1732667"/>
            <a:ext cx="40267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999+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6569207" y="4209755"/>
            <a:ext cx="5454593" cy="768645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아이템 ICON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아이템 이름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아이템 설명 및 효과를 표기한다.</a:t>
            </a:r>
          </a:p>
        </p:txBody>
      </p:sp>
      <p:cxnSp>
        <p:nvCxnSpPr>
          <p:cNvPr id="1189" name="Shape 1189"/>
          <p:cNvCxnSpPr>
            <a:stCxn id="1188" idx="1"/>
            <a:endCxn id="1155" idx="2"/>
          </p:cNvCxnSpPr>
          <p:nvPr/>
        </p:nvCxnSpPr>
        <p:spPr>
          <a:xfrm rot="10800000">
            <a:off x="4142507" y="3967977"/>
            <a:ext cx="2426700" cy="626100"/>
          </a:xfrm>
          <a:prstGeom prst="bentConnector2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Shape 1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066" y="508760"/>
            <a:ext cx="3531050" cy="610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/>
          <p:nvPr/>
        </p:nvSpPr>
        <p:spPr>
          <a:xfrm>
            <a:off x="2429816" y="1179562"/>
            <a:ext cx="3374634" cy="6374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Shape 1196"/>
          <p:cNvSpPr/>
          <p:nvPr/>
        </p:nvSpPr>
        <p:spPr>
          <a:xfrm>
            <a:off x="2490783" y="1240530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Shape 1197"/>
          <p:cNvSpPr/>
          <p:nvPr/>
        </p:nvSpPr>
        <p:spPr>
          <a:xfrm>
            <a:off x="2997641" y="1240530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</a:t>
            </a: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 Hours)</a:t>
            </a:r>
          </a:p>
        </p:txBody>
      </p:sp>
      <p:sp>
        <p:nvSpPr>
          <p:cNvPr id="1198" name="Shape 1198"/>
          <p:cNvSpPr/>
          <p:nvPr/>
        </p:nvSpPr>
        <p:spPr>
          <a:xfrm>
            <a:off x="2997641" y="1400878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199" name="Shape 1199"/>
          <p:cNvSpPr/>
          <p:nvPr/>
        </p:nvSpPr>
        <p:spPr>
          <a:xfrm>
            <a:off x="2429816" y="1854608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Shape 1200"/>
          <p:cNvSpPr/>
          <p:nvPr/>
        </p:nvSpPr>
        <p:spPr>
          <a:xfrm>
            <a:off x="2997641" y="1907463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(4 Hours)</a:t>
            </a:r>
          </a:p>
        </p:txBody>
      </p:sp>
      <p:sp>
        <p:nvSpPr>
          <p:cNvPr id="1201" name="Shape 1201"/>
          <p:cNvSpPr/>
          <p:nvPr/>
        </p:nvSpPr>
        <p:spPr>
          <a:xfrm>
            <a:off x="2997641" y="2067809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202" name="Shape 1202"/>
          <p:cNvSpPr/>
          <p:nvPr/>
        </p:nvSpPr>
        <p:spPr>
          <a:xfrm>
            <a:off x="2429816" y="2529652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Shape 1203"/>
          <p:cNvSpPr/>
          <p:nvPr/>
        </p:nvSpPr>
        <p:spPr>
          <a:xfrm>
            <a:off x="2997641" y="2585034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(12 Hours)</a:t>
            </a:r>
          </a:p>
        </p:txBody>
      </p:sp>
      <p:sp>
        <p:nvSpPr>
          <p:cNvPr id="1204" name="Shape 1204"/>
          <p:cNvSpPr/>
          <p:nvPr/>
        </p:nvSpPr>
        <p:spPr>
          <a:xfrm>
            <a:off x="2997641" y="2745383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205" name="Shape 1205"/>
          <p:cNvSpPr/>
          <p:nvPr/>
        </p:nvSpPr>
        <p:spPr>
          <a:xfrm>
            <a:off x="2429816" y="3204699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Shape 1206"/>
          <p:cNvSpPr/>
          <p:nvPr/>
        </p:nvSpPr>
        <p:spPr>
          <a:xfrm>
            <a:off x="2997641" y="3263483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 Days)</a:t>
            </a:r>
          </a:p>
        </p:txBody>
      </p:sp>
      <p:sp>
        <p:nvSpPr>
          <p:cNvPr id="1207" name="Shape 1207"/>
          <p:cNvSpPr/>
          <p:nvPr/>
        </p:nvSpPr>
        <p:spPr>
          <a:xfrm>
            <a:off x="2997641" y="3423830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208" name="Shape 1208"/>
          <p:cNvSpPr/>
          <p:nvPr/>
        </p:nvSpPr>
        <p:spPr>
          <a:xfrm>
            <a:off x="2490783" y="1915541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Shape 1209"/>
          <p:cNvSpPr/>
          <p:nvPr/>
        </p:nvSpPr>
        <p:spPr>
          <a:xfrm>
            <a:off x="2490783" y="2589832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Shape 1210"/>
          <p:cNvSpPr/>
          <p:nvPr/>
        </p:nvSpPr>
        <p:spPr>
          <a:xfrm>
            <a:off x="2490783" y="3264841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Shape 1211"/>
          <p:cNvSpPr/>
          <p:nvPr/>
        </p:nvSpPr>
        <p:spPr>
          <a:xfrm>
            <a:off x="2429816" y="3871835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Shape 1212"/>
          <p:cNvSpPr/>
          <p:nvPr/>
        </p:nvSpPr>
        <p:spPr>
          <a:xfrm>
            <a:off x="2997641" y="3930619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(7 Days)</a:t>
            </a:r>
          </a:p>
        </p:txBody>
      </p:sp>
      <p:sp>
        <p:nvSpPr>
          <p:cNvPr id="1213" name="Shape 1213"/>
          <p:cNvSpPr/>
          <p:nvPr/>
        </p:nvSpPr>
        <p:spPr>
          <a:xfrm>
            <a:off x="2997641" y="4090966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214" name="Shape 1214"/>
          <p:cNvSpPr/>
          <p:nvPr/>
        </p:nvSpPr>
        <p:spPr>
          <a:xfrm>
            <a:off x="2490783" y="3931978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2350305" y="4559748"/>
            <a:ext cx="3554926" cy="1326225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216" name="Shape 1216"/>
          <p:cNvSpPr/>
          <p:nvPr/>
        </p:nvSpPr>
        <p:spPr>
          <a:xfrm>
            <a:off x="2350302" y="302760"/>
            <a:ext cx="3533610" cy="291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보호 사용</a:t>
            </a:r>
          </a:p>
        </p:txBody>
      </p:sp>
      <p:grpSp>
        <p:nvGrpSpPr>
          <p:cNvPr id="1217" name="Shape 1217"/>
          <p:cNvGrpSpPr/>
          <p:nvPr/>
        </p:nvGrpSpPr>
        <p:grpSpPr>
          <a:xfrm>
            <a:off x="2429816" y="6047345"/>
            <a:ext cx="551924" cy="505053"/>
            <a:chOff x="2429816" y="5901771"/>
            <a:chExt cx="803464" cy="579976"/>
          </a:xfrm>
        </p:grpSpPr>
        <p:sp>
          <p:nvSpPr>
            <p:cNvPr id="1218" name="Shape 1218"/>
            <p:cNvSpPr/>
            <p:nvPr/>
          </p:nvSpPr>
          <p:spPr>
            <a:xfrm>
              <a:off x="2429816" y="5901771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Shape 1219"/>
            <p:cNvSpPr/>
            <p:nvPr/>
          </p:nvSpPr>
          <p:spPr>
            <a:xfrm rot="10800000">
              <a:off x="2515980" y="5949637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0" name="Shape 1220"/>
          <p:cNvSpPr/>
          <p:nvPr/>
        </p:nvSpPr>
        <p:spPr>
          <a:xfrm>
            <a:off x="5274296" y="6047344"/>
            <a:ext cx="551924" cy="50505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2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221" name="Shape 1221"/>
          <p:cNvSpPr/>
          <p:nvPr/>
        </p:nvSpPr>
        <p:spPr>
          <a:xfrm>
            <a:off x="3065643" y="6063076"/>
            <a:ext cx="2129786" cy="47358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곳은 게임 팁을 출력하는공간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팁은 최대 3줄까지 출력 가능합니다.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팁은 String 테이블의 내용을 출력합니다.</a:t>
            </a:r>
          </a:p>
        </p:txBody>
      </p:sp>
      <p:grpSp>
        <p:nvGrpSpPr>
          <p:cNvPr id="1222" name="Shape 1222"/>
          <p:cNvGrpSpPr/>
          <p:nvPr/>
        </p:nvGrpSpPr>
        <p:grpSpPr>
          <a:xfrm>
            <a:off x="2928721" y="669721"/>
            <a:ext cx="2345576" cy="246299"/>
            <a:chOff x="2981740" y="2061033"/>
            <a:chExt cx="2345576" cy="246299"/>
          </a:xfrm>
        </p:grpSpPr>
        <p:sp>
          <p:nvSpPr>
            <p:cNvPr id="1223" name="Shape 1223"/>
            <p:cNvSpPr/>
            <p:nvPr/>
          </p:nvSpPr>
          <p:spPr>
            <a:xfrm>
              <a:off x="2981740" y="2107525"/>
              <a:ext cx="2289900" cy="1694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Peace of War</a:t>
              </a: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4278801" y="2116428"/>
              <a:ext cx="984600" cy="14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Shape 1225"/>
            <p:cNvSpPr txBox="1"/>
            <p:nvPr/>
          </p:nvSpPr>
          <p:spPr>
            <a:xfrm>
              <a:off x="4632817" y="2061033"/>
              <a:ext cx="694499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25D8EB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rgbClr val="25D8EB"/>
                  </a:solidFill>
                  <a:latin typeface="Arial"/>
                  <a:ea typeface="Arial"/>
                  <a:cs typeface="Arial"/>
                  <a:sym typeface="Arial"/>
                </a:rPr>
                <a:t>23:59:59</a:t>
              </a:r>
            </a:p>
          </p:txBody>
        </p:sp>
      </p:grpSp>
      <p:sp>
        <p:nvSpPr>
          <p:cNvPr id="1226" name="Shape 1226"/>
          <p:cNvSpPr txBox="1"/>
          <p:nvPr/>
        </p:nvSpPr>
        <p:spPr>
          <a:xfrm>
            <a:off x="2955811" y="866854"/>
            <a:ext cx="234391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23:59:59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후 효과가 사라집니다.</a:t>
            </a:r>
          </a:p>
        </p:txBody>
      </p:sp>
      <p:sp>
        <p:nvSpPr>
          <p:cNvPr id="1227" name="Shape 1227"/>
          <p:cNvSpPr/>
          <p:nvPr/>
        </p:nvSpPr>
        <p:spPr>
          <a:xfrm>
            <a:off x="5318262" y="1228112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Shape 1228"/>
          <p:cNvSpPr/>
          <p:nvPr/>
        </p:nvSpPr>
        <p:spPr>
          <a:xfrm>
            <a:off x="5318262" y="1894884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Shape 1229"/>
          <p:cNvSpPr/>
          <p:nvPr/>
        </p:nvSpPr>
        <p:spPr>
          <a:xfrm>
            <a:off x="5318262" y="2572616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Shape 1230"/>
          <p:cNvSpPr/>
          <p:nvPr/>
        </p:nvSpPr>
        <p:spPr>
          <a:xfrm>
            <a:off x="5318262" y="3239390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Shape 1231"/>
          <p:cNvSpPr/>
          <p:nvPr/>
        </p:nvSpPr>
        <p:spPr>
          <a:xfrm>
            <a:off x="5318262" y="3906526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Shape 12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2904065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Shape 1233"/>
          <p:cNvSpPr/>
          <p:nvPr/>
        </p:nvSpPr>
        <p:spPr>
          <a:xfrm>
            <a:off x="5420814" y="2854746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</a:p>
        </p:txBody>
      </p:sp>
      <p:sp>
        <p:nvSpPr>
          <p:cNvPr id="1234" name="Shape 1234"/>
          <p:cNvSpPr/>
          <p:nvPr/>
        </p:nvSpPr>
        <p:spPr>
          <a:xfrm>
            <a:off x="5318262" y="3247010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5" name="Shape 12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3578457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Shape 1236"/>
          <p:cNvSpPr/>
          <p:nvPr/>
        </p:nvSpPr>
        <p:spPr>
          <a:xfrm>
            <a:off x="5420814" y="3529139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</a:p>
        </p:txBody>
      </p:sp>
      <p:sp>
        <p:nvSpPr>
          <p:cNvPr id="1237" name="Shape 1237"/>
          <p:cNvSpPr/>
          <p:nvPr/>
        </p:nvSpPr>
        <p:spPr>
          <a:xfrm>
            <a:off x="5318262" y="3906667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8" name="Shape 1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4243532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Shape 1239"/>
          <p:cNvSpPr/>
          <p:nvPr/>
        </p:nvSpPr>
        <p:spPr>
          <a:xfrm>
            <a:off x="5396960" y="4194212"/>
            <a:ext cx="42191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2800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5337155" y="1274620"/>
            <a:ext cx="4074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5273139" y="3305210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5255373" y="3972932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5262867" y="2638313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244" name="Shape 1244"/>
          <p:cNvSpPr txBox="1"/>
          <p:nvPr/>
        </p:nvSpPr>
        <p:spPr>
          <a:xfrm>
            <a:off x="5337155" y="1948326"/>
            <a:ext cx="4074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1245" name="Shape 1245"/>
          <p:cNvSpPr/>
          <p:nvPr/>
        </p:nvSpPr>
        <p:spPr>
          <a:xfrm>
            <a:off x="5372830" y="1542890"/>
            <a:ext cx="352540" cy="140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Shape 1246"/>
          <p:cNvSpPr txBox="1"/>
          <p:nvPr/>
        </p:nvSpPr>
        <p:spPr>
          <a:xfrm>
            <a:off x="5355648" y="1518184"/>
            <a:ext cx="40267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999+</a:t>
            </a:r>
          </a:p>
        </p:txBody>
      </p:sp>
      <p:sp>
        <p:nvSpPr>
          <p:cNvPr id="1247" name="Shape 1247"/>
          <p:cNvSpPr/>
          <p:nvPr/>
        </p:nvSpPr>
        <p:spPr>
          <a:xfrm>
            <a:off x="5367032" y="2214513"/>
            <a:ext cx="352540" cy="140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Shape 1248"/>
          <p:cNvSpPr txBox="1"/>
          <p:nvPr/>
        </p:nvSpPr>
        <p:spPr>
          <a:xfrm>
            <a:off x="5349851" y="2189808"/>
            <a:ext cx="40267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999+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6535098" y="3571453"/>
            <a:ext cx="5454593" cy="1554729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있는 경우 즉시 사용 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보유중인 아이템이 없는 경우Crown으로 구매 후 즉시 아이템 사용 여부를 묻는 팝업을 출력한다.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크라운이 없는 경우 크라운 구매 팝업으로 연결</a:t>
            </a:r>
          </a:p>
          <a:p>
            <a:pPr indent="-342900" lvl="1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S2_자원 구매 및 사용 v1.1 기획서 (10P 크라운 부족) 참조</a:t>
            </a:r>
          </a:p>
        </p:txBody>
      </p:sp>
      <p:sp>
        <p:nvSpPr>
          <p:cNvPr id="1250" name="Shape 1250"/>
          <p:cNvSpPr txBox="1"/>
          <p:nvPr/>
        </p:nvSpPr>
        <p:spPr>
          <a:xfrm>
            <a:off x="178917" y="229106"/>
            <a:ext cx="23100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버프 사용/구입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Crown으로 구매 시 확인</a:t>
            </a:r>
          </a:p>
        </p:txBody>
      </p:sp>
      <p:sp>
        <p:nvSpPr>
          <p:cNvPr id="1251" name="Shape 1251"/>
          <p:cNvSpPr/>
          <p:nvPr/>
        </p:nvSpPr>
        <p:spPr>
          <a:xfrm>
            <a:off x="2343065" y="296908"/>
            <a:ext cx="3531050" cy="6318074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Shape 1252"/>
          <p:cNvSpPr/>
          <p:nvPr/>
        </p:nvSpPr>
        <p:spPr>
          <a:xfrm>
            <a:off x="2359538" y="1707138"/>
            <a:ext cx="3501840" cy="20684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3" name="Shape 1253"/>
          <p:cNvCxnSpPr/>
          <p:nvPr/>
        </p:nvCxnSpPr>
        <p:spPr>
          <a:xfrm>
            <a:off x="2347684" y="3793080"/>
            <a:ext cx="353105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54" name="Shape 1254"/>
          <p:cNvCxnSpPr/>
          <p:nvPr/>
        </p:nvCxnSpPr>
        <p:spPr>
          <a:xfrm>
            <a:off x="2343065" y="1701038"/>
            <a:ext cx="353105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55" name="Shape 1255"/>
          <p:cNvSpPr/>
          <p:nvPr/>
        </p:nvSpPr>
        <p:spPr>
          <a:xfrm>
            <a:off x="4313937" y="3187861"/>
            <a:ext cx="1217066" cy="448547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Shape 1256"/>
          <p:cNvSpPr/>
          <p:nvPr/>
        </p:nvSpPr>
        <p:spPr>
          <a:xfrm>
            <a:off x="2596771" y="3185401"/>
            <a:ext cx="1217066" cy="44854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 소</a:t>
            </a:r>
          </a:p>
        </p:txBody>
      </p:sp>
      <p:cxnSp>
        <p:nvCxnSpPr>
          <p:cNvPr id="1257" name="Shape 1257"/>
          <p:cNvCxnSpPr>
            <a:stCxn id="1249" idx="1"/>
            <a:endCxn id="1255" idx="3"/>
          </p:cNvCxnSpPr>
          <p:nvPr/>
        </p:nvCxnSpPr>
        <p:spPr>
          <a:xfrm rot="10800000">
            <a:off x="5530998" y="3412217"/>
            <a:ext cx="1004100" cy="936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58" name="Shape 1258"/>
          <p:cNvSpPr/>
          <p:nvPr/>
        </p:nvSpPr>
        <p:spPr>
          <a:xfrm>
            <a:off x="3863678" y="1789683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3341025" y="2389324"/>
            <a:ext cx="1564084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</a:t>
            </a: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 Hours)</a:t>
            </a:r>
          </a:p>
        </p:txBody>
      </p:sp>
      <p:sp>
        <p:nvSpPr>
          <p:cNvPr id="1260" name="Shape 1260"/>
          <p:cNvSpPr/>
          <p:nvPr/>
        </p:nvSpPr>
        <p:spPr>
          <a:xfrm>
            <a:off x="4480544" y="3449598"/>
            <a:ext cx="914400" cy="15907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Shape 1261"/>
          <p:cNvSpPr txBox="1"/>
          <p:nvPr/>
        </p:nvSpPr>
        <p:spPr>
          <a:xfrm>
            <a:off x="4326769" y="3143853"/>
            <a:ext cx="12073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후 사용</a:t>
            </a:r>
          </a:p>
        </p:txBody>
      </p:sp>
      <p:pic>
        <p:nvPicPr>
          <p:cNvPr id="1262" name="Shape 1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1426" y="3376696"/>
            <a:ext cx="250841" cy="239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Shape 1263"/>
          <p:cNvSpPr txBox="1"/>
          <p:nvPr/>
        </p:nvSpPr>
        <p:spPr>
          <a:xfrm>
            <a:off x="4603782" y="3401003"/>
            <a:ext cx="769733" cy="171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9,999,999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2426844" y="2622977"/>
            <a:ext cx="323504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위 버프 아이템을 구매하시겠습니까?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즉시 효과가 적용 됩니다.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Shape 1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066" y="508760"/>
            <a:ext cx="3531050" cy="610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Shape 1270"/>
          <p:cNvSpPr/>
          <p:nvPr/>
        </p:nvSpPr>
        <p:spPr>
          <a:xfrm>
            <a:off x="2429816" y="1179562"/>
            <a:ext cx="3374634" cy="6374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Shape 1271"/>
          <p:cNvSpPr/>
          <p:nvPr/>
        </p:nvSpPr>
        <p:spPr>
          <a:xfrm>
            <a:off x="2490783" y="1240530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2997641" y="1240530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</a:t>
            </a: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 Hours)</a:t>
            </a:r>
          </a:p>
        </p:txBody>
      </p:sp>
      <p:sp>
        <p:nvSpPr>
          <p:cNvPr id="1273" name="Shape 1273"/>
          <p:cNvSpPr/>
          <p:nvPr/>
        </p:nvSpPr>
        <p:spPr>
          <a:xfrm>
            <a:off x="2997641" y="1400878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274" name="Shape 1274"/>
          <p:cNvSpPr/>
          <p:nvPr/>
        </p:nvSpPr>
        <p:spPr>
          <a:xfrm>
            <a:off x="2429816" y="1854608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2997641" y="1907463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(4 Hours)</a:t>
            </a:r>
          </a:p>
        </p:txBody>
      </p:sp>
      <p:sp>
        <p:nvSpPr>
          <p:cNvPr id="1276" name="Shape 1276"/>
          <p:cNvSpPr/>
          <p:nvPr/>
        </p:nvSpPr>
        <p:spPr>
          <a:xfrm>
            <a:off x="2997641" y="2067809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277" name="Shape 1277"/>
          <p:cNvSpPr/>
          <p:nvPr/>
        </p:nvSpPr>
        <p:spPr>
          <a:xfrm>
            <a:off x="2429816" y="2529652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Shape 1278"/>
          <p:cNvSpPr/>
          <p:nvPr/>
        </p:nvSpPr>
        <p:spPr>
          <a:xfrm>
            <a:off x="2997641" y="2585034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(12 Hours)</a:t>
            </a:r>
          </a:p>
        </p:txBody>
      </p:sp>
      <p:sp>
        <p:nvSpPr>
          <p:cNvPr id="1279" name="Shape 1279"/>
          <p:cNvSpPr/>
          <p:nvPr/>
        </p:nvSpPr>
        <p:spPr>
          <a:xfrm>
            <a:off x="2997641" y="2745383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280" name="Shape 1280"/>
          <p:cNvSpPr/>
          <p:nvPr/>
        </p:nvSpPr>
        <p:spPr>
          <a:xfrm>
            <a:off x="2429816" y="3204699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Shape 1281"/>
          <p:cNvSpPr/>
          <p:nvPr/>
        </p:nvSpPr>
        <p:spPr>
          <a:xfrm>
            <a:off x="2997641" y="3263483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 Days)</a:t>
            </a:r>
          </a:p>
        </p:txBody>
      </p:sp>
      <p:sp>
        <p:nvSpPr>
          <p:cNvPr id="1282" name="Shape 1282"/>
          <p:cNvSpPr/>
          <p:nvPr/>
        </p:nvSpPr>
        <p:spPr>
          <a:xfrm>
            <a:off x="2997641" y="3423830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283" name="Shape 1283"/>
          <p:cNvSpPr/>
          <p:nvPr/>
        </p:nvSpPr>
        <p:spPr>
          <a:xfrm>
            <a:off x="2490783" y="1915541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Shape 1284"/>
          <p:cNvSpPr/>
          <p:nvPr/>
        </p:nvSpPr>
        <p:spPr>
          <a:xfrm>
            <a:off x="2490783" y="2589832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Shape 1285"/>
          <p:cNvSpPr/>
          <p:nvPr/>
        </p:nvSpPr>
        <p:spPr>
          <a:xfrm>
            <a:off x="2490783" y="3264841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Shape 1286"/>
          <p:cNvSpPr/>
          <p:nvPr/>
        </p:nvSpPr>
        <p:spPr>
          <a:xfrm>
            <a:off x="2429816" y="3871835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Shape 1287"/>
          <p:cNvSpPr/>
          <p:nvPr/>
        </p:nvSpPr>
        <p:spPr>
          <a:xfrm>
            <a:off x="2997641" y="3930619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(7 Days)</a:t>
            </a:r>
          </a:p>
        </p:txBody>
      </p:sp>
      <p:sp>
        <p:nvSpPr>
          <p:cNvPr id="1288" name="Shape 1288"/>
          <p:cNvSpPr/>
          <p:nvPr/>
        </p:nvSpPr>
        <p:spPr>
          <a:xfrm>
            <a:off x="2997641" y="4090966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289" name="Shape 1289"/>
          <p:cNvSpPr/>
          <p:nvPr/>
        </p:nvSpPr>
        <p:spPr>
          <a:xfrm>
            <a:off x="2490783" y="3931978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Shape 1290"/>
          <p:cNvSpPr/>
          <p:nvPr/>
        </p:nvSpPr>
        <p:spPr>
          <a:xfrm>
            <a:off x="2350305" y="4559748"/>
            <a:ext cx="3554926" cy="1326225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291" name="Shape 1291"/>
          <p:cNvSpPr/>
          <p:nvPr/>
        </p:nvSpPr>
        <p:spPr>
          <a:xfrm>
            <a:off x="2350302" y="302760"/>
            <a:ext cx="3533610" cy="291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보호 사용</a:t>
            </a:r>
          </a:p>
        </p:txBody>
      </p:sp>
      <p:grpSp>
        <p:nvGrpSpPr>
          <p:cNvPr id="1292" name="Shape 1292"/>
          <p:cNvGrpSpPr/>
          <p:nvPr/>
        </p:nvGrpSpPr>
        <p:grpSpPr>
          <a:xfrm>
            <a:off x="2429816" y="6047345"/>
            <a:ext cx="551924" cy="505053"/>
            <a:chOff x="2429816" y="5901771"/>
            <a:chExt cx="803464" cy="579976"/>
          </a:xfrm>
        </p:grpSpPr>
        <p:sp>
          <p:nvSpPr>
            <p:cNvPr id="1293" name="Shape 1293"/>
            <p:cNvSpPr/>
            <p:nvPr/>
          </p:nvSpPr>
          <p:spPr>
            <a:xfrm>
              <a:off x="2429816" y="5901771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 rot="10800000">
              <a:off x="2515980" y="5949637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5" name="Shape 1295"/>
          <p:cNvSpPr/>
          <p:nvPr/>
        </p:nvSpPr>
        <p:spPr>
          <a:xfrm>
            <a:off x="5274296" y="6047344"/>
            <a:ext cx="551924" cy="50505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2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296" name="Shape 1296"/>
          <p:cNvSpPr/>
          <p:nvPr/>
        </p:nvSpPr>
        <p:spPr>
          <a:xfrm>
            <a:off x="3065643" y="6063076"/>
            <a:ext cx="2129786" cy="47358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곳은 게임 팁을 출력하는공간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팁은 최대 3줄까지 출력 가능합니다.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팁은 String 테이블의 내용을 출력합니다.</a:t>
            </a:r>
          </a:p>
        </p:txBody>
      </p:sp>
      <p:grpSp>
        <p:nvGrpSpPr>
          <p:cNvPr id="1297" name="Shape 1297"/>
          <p:cNvGrpSpPr/>
          <p:nvPr/>
        </p:nvGrpSpPr>
        <p:grpSpPr>
          <a:xfrm>
            <a:off x="2928721" y="669721"/>
            <a:ext cx="2345576" cy="246299"/>
            <a:chOff x="2981740" y="2061033"/>
            <a:chExt cx="2345576" cy="246299"/>
          </a:xfrm>
        </p:grpSpPr>
        <p:sp>
          <p:nvSpPr>
            <p:cNvPr id="1298" name="Shape 1298"/>
            <p:cNvSpPr/>
            <p:nvPr/>
          </p:nvSpPr>
          <p:spPr>
            <a:xfrm>
              <a:off x="2981740" y="2107525"/>
              <a:ext cx="2289900" cy="1694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Peace of War</a:t>
              </a: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4278801" y="2116428"/>
              <a:ext cx="984600" cy="14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Shape 1300"/>
            <p:cNvSpPr txBox="1"/>
            <p:nvPr/>
          </p:nvSpPr>
          <p:spPr>
            <a:xfrm>
              <a:off x="4632817" y="2061033"/>
              <a:ext cx="694499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25D8EB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rgbClr val="25D8EB"/>
                  </a:solidFill>
                  <a:latin typeface="Arial"/>
                  <a:ea typeface="Arial"/>
                  <a:cs typeface="Arial"/>
                  <a:sym typeface="Arial"/>
                </a:rPr>
                <a:t>23:59:59</a:t>
              </a:r>
            </a:p>
          </p:txBody>
        </p:sp>
      </p:grpSp>
      <p:sp>
        <p:nvSpPr>
          <p:cNvPr id="1301" name="Shape 1301"/>
          <p:cNvSpPr txBox="1"/>
          <p:nvPr/>
        </p:nvSpPr>
        <p:spPr>
          <a:xfrm>
            <a:off x="2955811" y="866854"/>
            <a:ext cx="234391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23:59:59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후 효과가 사라집니다.</a:t>
            </a:r>
          </a:p>
        </p:txBody>
      </p:sp>
      <p:sp>
        <p:nvSpPr>
          <p:cNvPr id="1302" name="Shape 1302"/>
          <p:cNvSpPr/>
          <p:nvPr/>
        </p:nvSpPr>
        <p:spPr>
          <a:xfrm>
            <a:off x="5318262" y="1228112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Shape 1303"/>
          <p:cNvSpPr/>
          <p:nvPr/>
        </p:nvSpPr>
        <p:spPr>
          <a:xfrm>
            <a:off x="5318262" y="1894884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Shape 1304"/>
          <p:cNvSpPr/>
          <p:nvPr/>
        </p:nvSpPr>
        <p:spPr>
          <a:xfrm>
            <a:off x="5318262" y="2572616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Shape 1305"/>
          <p:cNvSpPr/>
          <p:nvPr/>
        </p:nvSpPr>
        <p:spPr>
          <a:xfrm>
            <a:off x="5318262" y="3239390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Shape 1306"/>
          <p:cNvSpPr/>
          <p:nvPr/>
        </p:nvSpPr>
        <p:spPr>
          <a:xfrm>
            <a:off x="5318262" y="3906526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7" name="Shape 13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2904065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Shape 1308"/>
          <p:cNvSpPr/>
          <p:nvPr/>
        </p:nvSpPr>
        <p:spPr>
          <a:xfrm>
            <a:off x="5420814" y="2854746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</a:p>
        </p:txBody>
      </p:sp>
      <p:sp>
        <p:nvSpPr>
          <p:cNvPr id="1309" name="Shape 1309"/>
          <p:cNvSpPr/>
          <p:nvPr/>
        </p:nvSpPr>
        <p:spPr>
          <a:xfrm>
            <a:off x="5318262" y="3247010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0" name="Shape 13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3578457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Shape 1311"/>
          <p:cNvSpPr/>
          <p:nvPr/>
        </p:nvSpPr>
        <p:spPr>
          <a:xfrm>
            <a:off x="5420814" y="3529139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</a:p>
        </p:txBody>
      </p:sp>
      <p:sp>
        <p:nvSpPr>
          <p:cNvPr id="1312" name="Shape 1312"/>
          <p:cNvSpPr/>
          <p:nvPr/>
        </p:nvSpPr>
        <p:spPr>
          <a:xfrm>
            <a:off x="5318262" y="3906667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3" name="Shape 13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4243532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Shape 1314"/>
          <p:cNvSpPr/>
          <p:nvPr/>
        </p:nvSpPr>
        <p:spPr>
          <a:xfrm>
            <a:off x="5396960" y="4194212"/>
            <a:ext cx="42191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2800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5337155" y="1274620"/>
            <a:ext cx="4074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1316" name="Shape 1316"/>
          <p:cNvSpPr txBox="1"/>
          <p:nvPr/>
        </p:nvSpPr>
        <p:spPr>
          <a:xfrm>
            <a:off x="5273139" y="3305210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317" name="Shape 1317"/>
          <p:cNvSpPr txBox="1"/>
          <p:nvPr/>
        </p:nvSpPr>
        <p:spPr>
          <a:xfrm>
            <a:off x="5255373" y="3972932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5262867" y="2638313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5337155" y="1948326"/>
            <a:ext cx="4074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1320" name="Shape 1320"/>
          <p:cNvSpPr/>
          <p:nvPr/>
        </p:nvSpPr>
        <p:spPr>
          <a:xfrm>
            <a:off x="5372830" y="1542890"/>
            <a:ext cx="352540" cy="140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Shape 1321"/>
          <p:cNvSpPr txBox="1"/>
          <p:nvPr/>
        </p:nvSpPr>
        <p:spPr>
          <a:xfrm>
            <a:off x="5355648" y="1518184"/>
            <a:ext cx="40267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999+</a:t>
            </a:r>
          </a:p>
        </p:txBody>
      </p:sp>
      <p:sp>
        <p:nvSpPr>
          <p:cNvPr id="1322" name="Shape 1322"/>
          <p:cNvSpPr/>
          <p:nvPr/>
        </p:nvSpPr>
        <p:spPr>
          <a:xfrm>
            <a:off x="5367032" y="2214513"/>
            <a:ext cx="352540" cy="140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Shape 1323"/>
          <p:cNvSpPr txBox="1"/>
          <p:nvPr/>
        </p:nvSpPr>
        <p:spPr>
          <a:xfrm>
            <a:off x="5349851" y="2189808"/>
            <a:ext cx="40267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999+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6569207" y="508760"/>
            <a:ext cx="5454593" cy="52097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적용 중인 버프 아이템의 남은 시간을 표시 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꽉 찬 상태에서 왼쪽으로 게이지가 점점 감소되어 간다.</a:t>
            </a:r>
          </a:p>
        </p:txBody>
      </p:sp>
      <p:cxnSp>
        <p:nvCxnSpPr>
          <p:cNvPr id="1325" name="Shape 1325"/>
          <p:cNvCxnSpPr>
            <a:stCxn id="1324" idx="1"/>
            <a:endCxn id="1300" idx="3"/>
          </p:cNvCxnSpPr>
          <p:nvPr/>
        </p:nvCxnSpPr>
        <p:spPr>
          <a:xfrm flipH="1">
            <a:off x="5274407" y="769245"/>
            <a:ext cx="1294800" cy="237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26" name="Shape 1326"/>
          <p:cNvSpPr txBox="1"/>
          <p:nvPr/>
        </p:nvSpPr>
        <p:spPr>
          <a:xfrm>
            <a:off x="6535098" y="1516376"/>
            <a:ext cx="5454593" cy="321753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보유중인 아이템이 있는 경우</a:t>
            </a:r>
          </a:p>
        </p:txBody>
      </p:sp>
      <p:cxnSp>
        <p:nvCxnSpPr>
          <p:cNvPr id="1327" name="Shape 1327"/>
          <p:cNvCxnSpPr>
            <a:stCxn id="1326" idx="1"/>
            <a:endCxn id="1315" idx="3"/>
          </p:cNvCxnSpPr>
          <p:nvPr/>
        </p:nvCxnSpPr>
        <p:spPr>
          <a:xfrm rot="10800000">
            <a:off x="5744598" y="1397653"/>
            <a:ext cx="790500" cy="279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28" name="Shape 1328"/>
          <p:cNvSpPr txBox="1"/>
          <p:nvPr/>
        </p:nvSpPr>
        <p:spPr>
          <a:xfrm>
            <a:off x="6535098" y="3571453"/>
            <a:ext cx="5454593" cy="139771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있는 경우 즉시 사용 된다.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보유중인 아이템이 없는 경우Crown으로 구매 후 즉시 아이템 사용 여부를 묻는 팝업을 출력한다.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크라운이 없는 경우 크라운 구매 팝업으로 연결</a:t>
            </a:r>
          </a:p>
          <a:p>
            <a:pPr indent="-342900" lvl="1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S2_자원 구매 및 사용 v1.1 기획서 (10P 크라운 부족) 참조</a:t>
            </a:r>
          </a:p>
        </p:txBody>
      </p:sp>
      <p:cxnSp>
        <p:nvCxnSpPr>
          <p:cNvPr id="1329" name="Shape 1329"/>
          <p:cNvCxnSpPr>
            <a:stCxn id="1328" idx="1"/>
            <a:endCxn id="1309" idx="3"/>
          </p:cNvCxnSpPr>
          <p:nvPr/>
        </p:nvCxnSpPr>
        <p:spPr>
          <a:xfrm rot="10800000">
            <a:off x="5763498" y="3500508"/>
            <a:ext cx="771600" cy="7698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30" name="Shape 1330"/>
          <p:cNvSpPr txBox="1"/>
          <p:nvPr/>
        </p:nvSpPr>
        <p:spPr>
          <a:xfrm>
            <a:off x="6535098" y="2390128"/>
            <a:ext cx="5454593" cy="550211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보유한 아이템 개수를 표시 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999개 이상부터는 999+로 표기 한다.</a:t>
            </a:r>
          </a:p>
        </p:txBody>
      </p:sp>
      <p:cxnSp>
        <p:nvCxnSpPr>
          <p:cNvPr id="1331" name="Shape 1331"/>
          <p:cNvCxnSpPr>
            <a:stCxn id="1330" idx="1"/>
            <a:endCxn id="1323" idx="3"/>
          </p:cNvCxnSpPr>
          <p:nvPr/>
        </p:nvCxnSpPr>
        <p:spPr>
          <a:xfrm rot="10800000">
            <a:off x="5752398" y="2289934"/>
            <a:ext cx="782700" cy="3753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32" name="Shape 1332"/>
          <p:cNvSpPr txBox="1"/>
          <p:nvPr/>
        </p:nvSpPr>
        <p:spPr>
          <a:xfrm>
            <a:off x="178917" y="229106"/>
            <a:ext cx="23100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버프 사용/구입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적용 중 버프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Shape 1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066" y="508760"/>
            <a:ext cx="3531050" cy="610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Shape 1338"/>
          <p:cNvSpPr/>
          <p:nvPr/>
        </p:nvSpPr>
        <p:spPr>
          <a:xfrm>
            <a:off x="2429816" y="1179562"/>
            <a:ext cx="3374634" cy="6374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Shape 1339"/>
          <p:cNvSpPr/>
          <p:nvPr/>
        </p:nvSpPr>
        <p:spPr>
          <a:xfrm>
            <a:off x="2490783" y="1240530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Shape 1340"/>
          <p:cNvSpPr/>
          <p:nvPr/>
        </p:nvSpPr>
        <p:spPr>
          <a:xfrm>
            <a:off x="2997641" y="1240530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</a:t>
            </a: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 Hours)</a:t>
            </a:r>
          </a:p>
        </p:txBody>
      </p:sp>
      <p:sp>
        <p:nvSpPr>
          <p:cNvPr id="1341" name="Shape 1341"/>
          <p:cNvSpPr/>
          <p:nvPr/>
        </p:nvSpPr>
        <p:spPr>
          <a:xfrm>
            <a:off x="2997641" y="1400878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342" name="Shape 1342"/>
          <p:cNvSpPr/>
          <p:nvPr/>
        </p:nvSpPr>
        <p:spPr>
          <a:xfrm>
            <a:off x="2429816" y="1854608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Shape 1343"/>
          <p:cNvSpPr/>
          <p:nvPr/>
        </p:nvSpPr>
        <p:spPr>
          <a:xfrm>
            <a:off x="2997641" y="1907463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(4 Hours)</a:t>
            </a:r>
          </a:p>
        </p:txBody>
      </p:sp>
      <p:sp>
        <p:nvSpPr>
          <p:cNvPr id="1344" name="Shape 1344"/>
          <p:cNvSpPr/>
          <p:nvPr/>
        </p:nvSpPr>
        <p:spPr>
          <a:xfrm>
            <a:off x="2997641" y="2067809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345" name="Shape 1345"/>
          <p:cNvSpPr/>
          <p:nvPr/>
        </p:nvSpPr>
        <p:spPr>
          <a:xfrm>
            <a:off x="2429816" y="2529652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Shape 1346"/>
          <p:cNvSpPr/>
          <p:nvPr/>
        </p:nvSpPr>
        <p:spPr>
          <a:xfrm>
            <a:off x="2997641" y="2585034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(12 Hours)</a:t>
            </a:r>
          </a:p>
        </p:txBody>
      </p:sp>
      <p:sp>
        <p:nvSpPr>
          <p:cNvPr id="1347" name="Shape 1347"/>
          <p:cNvSpPr/>
          <p:nvPr/>
        </p:nvSpPr>
        <p:spPr>
          <a:xfrm>
            <a:off x="2997641" y="2745383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348" name="Shape 1348"/>
          <p:cNvSpPr/>
          <p:nvPr/>
        </p:nvSpPr>
        <p:spPr>
          <a:xfrm>
            <a:off x="2429816" y="3204699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Shape 1349"/>
          <p:cNvSpPr/>
          <p:nvPr/>
        </p:nvSpPr>
        <p:spPr>
          <a:xfrm>
            <a:off x="2997641" y="3263483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 Days)</a:t>
            </a:r>
          </a:p>
        </p:txBody>
      </p:sp>
      <p:sp>
        <p:nvSpPr>
          <p:cNvPr id="1350" name="Shape 1350"/>
          <p:cNvSpPr/>
          <p:nvPr/>
        </p:nvSpPr>
        <p:spPr>
          <a:xfrm>
            <a:off x="2997641" y="3423830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351" name="Shape 1351"/>
          <p:cNvSpPr/>
          <p:nvPr/>
        </p:nvSpPr>
        <p:spPr>
          <a:xfrm>
            <a:off x="2490783" y="1915541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2490783" y="2589832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Shape 1353"/>
          <p:cNvSpPr/>
          <p:nvPr/>
        </p:nvSpPr>
        <p:spPr>
          <a:xfrm>
            <a:off x="2490783" y="3264841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Shape 1354"/>
          <p:cNvSpPr/>
          <p:nvPr/>
        </p:nvSpPr>
        <p:spPr>
          <a:xfrm>
            <a:off x="2429816" y="3871835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Shape 1355"/>
          <p:cNvSpPr/>
          <p:nvPr/>
        </p:nvSpPr>
        <p:spPr>
          <a:xfrm>
            <a:off x="2997641" y="3930619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(7 Days)</a:t>
            </a:r>
          </a:p>
        </p:txBody>
      </p:sp>
      <p:sp>
        <p:nvSpPr>
          <p:cNvPr id="1356" name="Shape 1356"/>
          <p:cNvSpPr/>
          <p:nvPr/>
        </p:nvSpPr>
        <p:spPr>
          <a:xfrm>
            <a:off x="2997641" y="4090966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357" name="Shape 1357"/>
          <p:cNvSpPr/>
          <p:nvPr/>
        </p:nvSpPr>
        <p:spPr>
          <a:xfrm>
            <a:off x="2490783" y="3931978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Shape 1358"/>
          <p:cNvSpPr/>
          <p:nvPr/>
        </p:nvSpPr>
        <p:spPr>
          <a:xfrm>
            <a:off x="2350305" y="4559748"/>
            <a:ext cx="3554926" cy="1326225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359" name="Shape 1359"/>
          <p:cNvSpPr/>
          <p:nvPr/>
        </p:nvSpPr>
        <p:spPr>
          <a:xfrm>
            <a:off x="2350302" y="302760"/>
            <a:ext cx="3533610" cy="291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보호 사용</a:t>
            </a:r>
          </a:p>
        </p:txBody>
      </p:sp>
      <p:grpSp>
        <p:nvGrpSpPr>
          <p:cNvPr id="1360" name="Shape 1360"/>
          <p:cNvGrpSpPr/>
          <p:nvPr/>
        </p:nvGrpSpPr>
        <p:grpSpPr>
          <a:xfrm>
            <a:off x="2429816" y="6047345"/>
            <a:ext cx="551924" cy="505053"/>
            <a:chOff x="2429816" y="5901771"/>
            <a:chExt cx="803464" cy="579976"/>
          </a:xfrm>
        </p:grpSpPr>
        <p:sp>
          <p:nvSpPr>
            <p:cNvPr id="1361" name="Shape 1361"/>
            <p:cNvSpPr/>
            <p:nvPr/>
          </p:nvSpPr>
          <p:spPr>
            <a:xfrm>
              <a:off x="2429816" y="5901771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Shape 1362"/>
            <p:cNvSpPr/>
            <p:nvPr/>
          </p:nvSpPr>
          <p:spPr>
            <a:xfrm rot="10800000">
              <a:off x="2515980" y="5949637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3" name="Shape 1363"/>
          <p:cNvSpPr/>
          <p:nvPr/>
        </p:nvSpPr>
        <p:spPr>
          <a:xfrm>
            <a:off x="5274296" y="6047344"/>
            <a:ext cx="551924" cy="50505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2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364" name="Shape 1364"/>
          <p:cNvSpPr/>
          <p:nvPr/>
        </p:nvSpPr>
        <p:spPr>
          <a:xfrm>
            <a:off x="3065643" y="6063076"/>
            <a:ext cx="2129786" cy="47358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곳은 게임 팁을 출력하는공간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팁은 최대 3줄까지 출력 가능합니다.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팁은 String 테이블의 내용을 출력합니다.</a:t>
            </a:r>
          </a:p>
        </p:txBody>
      </p:sp>
      <p:grpSp>
        <p:nvGrpSpPr>
          <p:cNvPr id="1365" name="Shape 1365"/>
          <p:cNvGrpSpPr/>
          <p:nvPr/>
        </p:nvGrpSpPr>
        <p:grpSpPr>
          <a:xfrm>
            <a:off x="2928721" y="669721"/>
            <a:ext cx="2345576" cy="246299"/>
            <a:chOff x="2981740" y="2061033"/>
            <a:chExt cx="2345576" cy="246299"/>
          </a:xfrm>
        </p:grpSpPr>
        <p:sp>
          <p:nvSpPr>
            <p:cNvPr id="1366" name="Shape 1366"/>
            <p:cNvSpPr/>
            <p:nvPr/>
          </p:nvSpPr>
          <p:spPr>
            <a:xfrm>
              <a:off x="2981740" y="2107525"/>
              <a:ext cx="2289900" cy="1694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Peace of War</a:t>
              </a: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4278801" y="2116428"/>
              <a:ext cx="984600" cy="14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Shape 1368"/>
            <p:cNvSpPr txBox="1"/>
            <p:nvPr/>
          </p:nvSpPr>
          <p:spPr>
            <a:xfrm>
              <a:off x="4632817" y="2061033"/>
              <a:ext cx="694499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25D8EB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rgbClr val="25D8EB"/>
                  </a:solidFill>
                  <a:latin typeface="Arial"/>
                  <a:ea typeface="Arial"/>
                  <a:cs typeface="Arial"/>
                  <a:sym typeface="Arial"/>
                </a:rPr>
                <a:t>23:59:59</a:t>
              </a:r>
            </a:p>
          </p:txBody>
        </p:sp>
      </p:grpSp>
      <p:sp>
        <p:nvSpPr>
          <p:cNvPr id="1369" name="Shape 1369"/>
          <p:cNvSpPr txBox="1"/>
          <p:nvPr/>
        </p:nvSpPr>
        <p:spPr>
          <a:xfrm>
            <a:off x="2955811" y="866854"/>
            <a:ext cx="234391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23:59:59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후 효과가 사라집니다.</a:t>
            </a:r>
          </a:p>
        </p:txBody>
      </p:sp>
      <p:sp>
        <p:nvSpPr>
          <p:cNvPr id="1370" name="Shape 1370"/>
          <p:cNvSpPr/>
          <p:nvPr/>
        </p:nvSpPr>
        <p:spPr>
          <a:xfrm>
            <a:off x="5318262" y="1228112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Shape 1371"/>
          <p:cNvSpPr/>
          <p:nvPr/>
        </p:nvSpPr>
        <p:spPr>
          <a:xfrm>
            <a:off x="5318262" y="1894884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Shape 1372"/>
          <p:cNvSpPr/>
          <p:nvPr/>
        </p:nvSpPr>
        <p:spPr>
          <a:xfrm>
            <a:off x="5318262" y="2572616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Shape 1373"/>
          <p:cNvSpPr/>
          <p:nvPr/>
        </p:nvSpPr>
        <p:spPr>
          <a:xfrm>
            <a:off x="5318262" y="3239390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Shape 1374"/>
          <p:cNvSpPr/>
          <p:nvPr/>
        </p:nvSpPr>
        <p:spPr>
          <a:xfrm>
            <a:off x="5318262" y="3906526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5" name="Shape 13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2904065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Shape 1376"/>
          <p:cNvSpPr/>
          <p:nvPr/>
        </p:nvSpPr>
        <p:spPr>
          <a:xfrm>
            <a:off x="5420814" y="2854746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</a:p>
        </p:txBody>
      </p:sp>
      <p:sp>
        <p:nvSpPr>
          <p:cNvPr id="1377" name="Shape 1377"/>
          <p:cNvSpPr/>
          <p:nvPr/>
        </p:nvSpPr>
        <p:spPr>
          <a:xfrm>
            <a:off x="5318262" y="3247010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8" name="Shape 13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3578457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Shape 1379"/>
          <p:cNvSpPr/>
          <p:nvPr/>
        </p:nvSpPr>
        <p:spPr>
          <a:xfrm>
            <a:off x="5420814" y="3529139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</a:p>
        </p:txBody>
      </p:sp>
      <p:sp>
        <p:nvSpPr>
          <p:cNvPr id="1380" name="Shape 1380"/>
          <p:cNvSpPr/>
          <p:nvPr/>
        </p:nvSpPr>
        <p:spPr>
          <a:xfrm>
            <a:off x="5318262" y="3906667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1" name="Shape 1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4243532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Shape 1382"/>
          <p:cNvSpPr/>
          <p:nvPr/>
        </p:nvSpPr>
        <p:spPr>
          <a:xfrm>
            <a:off x="5396960" y="4194212"/>
            <a:ext cx="42191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2800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5337155" y="1274620"/>
            <a:ext cx="4074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5273139" y="3305210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5255373" y="3972932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5262867" y="2638313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5337155" y="1948326"/>
            <a:ext cx="4074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1388" name="Shape 1388"/>
          <p:cNvSpPr/>
          <p:nvPr/>
        </p:nvSpPr>
        <p:spPr>
          <a:xfrm>
            <a:off x="5372830" y="1542890"/>
            <a:ext cx="352540" cy="140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Shape 1389"/>
          <p:cNvSpPr txBox="1"/>
          <p:nvPr/>
        </p:nvSpPr>
        <p:spPr>
          <a:xfrm>
            <a:off x="5355648" y="1518184"/>
            <a:ext cx="40267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999+</a:t>
            </a:r>
          </a:p>
        </p:txBody>
      </p:sp>
      <p:sp>
        <p:nvSpPr>
          <p:cNvPr id="1390" name="Shape 1390"/>
          <p:cNvSpPr/>
          <p:nvPr/>
        </p:nvSpPr>
        <p:spPr>
          <a:xfrm>
            <a:off x="5367032" y="2214513"/>
            <a:ext cx="352540" cy="140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Shape 1391"/>
          <p:cNvSpPr txBox="1"/>
          <p:nvPr/>
        </p:nvSpPr>
        <p:spPr>
          <a:xfrm>
            <a:off x="5349851" y="2189808"/>
            <a:ext cx="40267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999+</a:t>
            </a:r>
          </a:p>
        </p:txBody>
      </p:sp>
      <p:sp>
        <p:nvSpPr>
          <p:cNvPr id="1392" name="Shape 1392"/>
          <p:cNvSpPr txBox="1"/>
          <p:nvPr/>
        </p:nvSpPr>
        <p:spPr>
          <a:xfrm>
            <a:off x="6490205" y="1940818"/>
            <a:ext cx="5454593" cy="1554729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있는 경우 즉시 사용 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보유중인 아이템이 없는 경우Crown으로 구매 후 즉시 아이템 사용 여부를 묻는 팝업을 출력한다.</a:t>
            </a:r>
            <a:r>
              <a:rPr lang="ko-KR" sz="1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(11Page 참조)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크라운이 없는 경우 크라운 구매 팝업으로 연결</a:t>
            </a:r>
          </a:p>
          <a:p>
            <a:pPr indent="-342900" lvl="1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S2_자원 구매 및 사용 v1.1 기획서 (10P 크라운 부족) 참조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178917" y="229106"/>
            <a:ext cx="23100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버프 사용/구입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적용 중 버프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중복 불가 아이템 팝업</a:t>
            </a:r>
          </a:p>
        </p:txBody>
      </p:sp>
      <p:sp>
        <p:nvSpPr>
          <p:cNvPr id="1394" name="Shape 1394"/>
          <p:cNvSpPr/>
          <p:nvPr/>
        </p:nvSpPr>
        <p:spPr>
          <a:xfrm>
            <a:off x="2343065" y="296908"/>
            <a:ext cx="3531050" cy="6318074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Shape 1395"/>
          <p:cNvSpPr/>
          <p:nvPr/>
        </p:nvSpPr>
        <p:spPr>
          <a:xfrm>
            <a:off x="2359538" y="1707138"/>
            <a:ext cx="3501840" cy="20313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6" name="Shape 1396"/>
          <p:cNvCxnSpPr/>
          <p:nvPr/>
        </p:nvCxnSpPr>
        <p:spPr>
          <a:xfrm>
            <a:off x="2347684" y="3737660"/>
            <a:ext cx="353105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97" name="Shape 1397"/>
          <p:cNvCxnSpPr/>
          <p:nvPr/>
        </p:nvCxnSpPr>
        <p:spPr>
          <a:xfrm>
            <a:off x="2343065" y="1701038"/>
            <a:ext cx="353105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98" name="Shape 1398"/>
          <p:cNvSpPr txBox="1"/>
          <p:nvPr/>
        </p:nvSpPr>
        <p:spPr>
          <a:xfrm>
            <a:off x="2385019" y="1852658"/>
            <a:ext cx="3429287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3" marL="0" marR="0" rtl="0" algn="ctr">
              <a:spcBef>
                <a:spcPts val="0"/>
              </a:spcBef>
              <a:buSzPct val="25000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버프는 중복 사용 할 수 없습니다. 그래도 사용 하시겠습니까?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(적용 중인 시간은 사라집니다.)</a:t>
            </a:r>
          </a:p>
        </p:txBody>
      </p:sp>
      <p:sp>
        <p:nvSpPr>
          <p:cNvPr id="1399" name="Shape 1399"/>
          <p:cNvSpPr/>
          <p:nvPr/>
        </p:nvSpPr>
        <p:spPr>
          <a:xfrm>
            <a:off x="4313937" y="2873828"/>
            <a:ext cx="1217066" cy="448547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사용하기</a:t>
            </a:r>
          </a:p>
        </p:txBody>
      </p:sp>
      <p:sp>
        <p:nvSpPr>
          <p:cNvPr id="1400" name="Shape 1400"/>
          <p:cNvSpPr/>
          <p:nvPr/>
        </p:nvSpPr>
        <p:spPr>
          <a:xfrm>
            <a:off x="2596771" y="2871368"/>
            <a:ext cx="1217066" cy="44854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 소</a:t>
            </a:r>
          </a:p>
        </p:txBody>
      </p:sp>
      <p:cxnSp>
        <p:nvCxnSpPr>
          <p:cNvPr id="1401" name="Shape 1401"/>
          <p:cNvCxnSpPr>
            <a:stCxn id="1392" idx="1"/>
            <a:endCxn id="1399" idx="3"/>
          </p:cNvCxnSpPr>
          <p:nvPr/>
        </p:nvCxnSpPr>
        <p:spPr>
          <a:xfrm flipH="1">
            <a:off x="5531105" y="2718183"/>
            <a:ext cx="959100" cy="3798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02" name="Shape 1402"/>
          <p:cNvSpPr txBox="1"/>
          <p:nvPr/>
        </p:nvSpPr>
        <p:spPr>
          <a:xfrm>
            <a:off x="6490205" y="4260428"/>
            <a:ext cx="5454593" cy="307594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사용을 취소하고 전 단계로 돌아 간다.</a:t>
            </a:r>
          </a:p>
        </p:txBody>
      </p:sp>
      <p:cxnSp>
        <p:nvCxnSpPr>
          <p:cNvPr id="1403" name="Shape 1403"/>
          <p:cNvCxnSpPr>
            <a:stCxn id="1402" idx="1"/>
            <a:endCxn id="1400" idx="2"/>
          </p:cNvCxnSpPr>
          <p:nvPr/>
        </p:nvCxnSpPr>
        <p:spPr>
          <a:xfrm rot="10800000">
            <a:off x="3205205" y="3319825"/>
            <a:ext cx="3285000" cy="1094400"/>
          </a:xfrm>
          <a:prstGeom prst="bentConnector2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Shape 1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066" y="508760"/>
            <a:ext cx="3531050" cy="610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Shape 1409"/>
          <p:cNvSpPr/>
          <p:nvPr/>
        </p:nvSpPr>
        <p:spPr>
          <a:xfrm>
            <a:off x="2429816" y="1179562"/>
            <a:ext cx="3374634" cy="6374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Shape 1410"/>
          <p:cNvSpPr/>
          <p:nvPr/>
        </p:nvSpPr>
        <p:spPr>
          <a:xfrm>
            <a:off x="2490783" y="1240530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Shape 1411"/>
          <p:cNvSpPr/>
          <p:nvPr/>
        </p:nvSpPr>
        <p:spPr>
          <a:xfrm>
            <a:off x="2997641" y="1240530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C00000"/>
              </a:buClr>
              <a:buSzPct val="25000"/>
              <a:buFont typeface="Arial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</a:t>
            </a:r>
            <a:r>
              <a:rPr b="1" i="0" lang="ko-KR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 Hours)</a:t>
            </a:r>
          </a:p>
        </p:txBody>
      </p:sp>
      <p:sp>
        <p:nvSpPr>
          <p:cNvPr id="1412" name="Shape 1412"/>
          <p:cNvSpPr/>
          <p:nvPr/>
        </p:nvSpPr>
        <p:spPr>
          <a:xfrm>
            <a:off x="2997641" y="1400878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413" name="Shape 1413"/>
          <p:cNvSpPr/>
          <p:nvPr/>
        </p:nvSpPr>
        <p:spPr>
          <a:xfrm>
            <a:off x="2429816" y="1854608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Shape 1414"/>
          <p:cNvSpPr/>
          <p:nvPr/>
        </p:nvSpPr>
        <p:spPr>
          <a:xfrm>
            <a:off x="2997641" y="1907463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(4 Hours)</a:t>
            </a:r>
          </a:p>
        </p:txBody>
      </p:sp>
      <p:sp>
        <p:nvSpPr>
          <p:cNvPr id="1415" name="Shape 1415"/>
          <p:cNvSpPr/>
          <p:nvPr/>
        </p:nvSpPr>
        <p:spPr>
          <a:xfrm>
            <a:off x="2997641" y="2067809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416" name="Shape 1416"/>
          <p:cNvSpPr/>
          <p:nvPr/>
        </p:nvSpPr>
        <p:spPr>
          <a:xfrm>
            <a:off x="2429816" y="2529652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Shape 1417"/>
          <p:cNvSpPr/>
          <p:nvPr/>
        </p:nvSpPr>
        <p:spPr>
          <a:xfrm>
            <a:off x="2997641" y="2585034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(12 Hours)</a:t>
            </a:r>
          </a:p>
        </p:txBody>
      </p:sp>
      <p:sp>
        <p:nvSpPr>
          <p:cNvPr id="1418" name="Shape 1418"/>
          <p:cNvSpPr/>
          <p:nvPr/>
        </p:nvSpPr>
        <p:spPr>
          <a:xfrm>
            <a:off x="2997641" y="2745383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419" name="Shape 1419"/>
          <p:cNvSpPr/>
          <p:nvPr/>
        </p:nvSpPr>
        <p:spPr>
          <a:xfrm>
            <a:off x="2429816" y="3204699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Shape 1420"/>
          <p:cNvSpPr/>
          <p:nvPr/>
        </p:nvSpPr>
        <p:spPr>
          <a:xfrm>
            <a:off x="2997641" y="3263483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 Days)</a:t>
            </a:r>
          </a:p>
        </p:txBody>
      </p:sp>
      <p:sp>
        <p:nvSpPr>
          <p:cNvPr id="1421" name="Shape 1421"/>
          <p:cNvSpPr/>
          <p:nvPr/>
        </p:nvSpPr>
        <p:spPr>
          <a:xfrm>
            <a:off x="2997641" y="3423830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422" name="Shape 1422"/>
          <p:cNvSpPr/>
          <p:nvPr/>
        </p:nvSpPr>
        <p:spPr>
          <a:xfrm>
            <a:off x="2490783" y="1915541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Shape 1423"/>
          <p:cNvSpPr/>
          <p:nvPr/>
        </p:nvSpPr>
        <p:spPr>
          <a:xfrm>
            <a:off x="2490783" y="2589832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Shape 1424"/>
          <p:cNvSpPr/>
          <p:nvPr/>
        </p:nvSpPr>
        <p:spPr>
          <a:xfrm>
            <a:off x="2490783" y="3264841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Shape 1425"/>
          <p:cNvSpPr/>
          <p:nvPr/>
        </p:nvSpPr>
        <p:spPr>
          <a:xfrm>
            <a:off x="2429816" y="3871835"/>
            <a:ext cx="3374634" cy="61225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Shape 1426"/>
          <p:cNvSpPr/>
          <p:nvPr/>
        </p:nvSpPr>
        <p:spPr>
          <a:xfrm>
            <a:off x="2997641" y="3930619"/>
            <a:ext cx="2289976" cy="169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Peace of War </a:t>
            </a:r>
            <a:r>
              <a:rPr b="1" i="0" lang="ko-KR" sz="10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(7 Days)</a:t>
            </a:r>
          </a:p>
        </p:txBody>
      </p:sp>
      <p:sp>
        <p:nvSpPr>
          <p:cNvPr id="1427" name="Shape 1427"/>
          <p:cNvSpPr/>
          <p:nvPr/>
        </p:nvSpPr>
        <p:spPr>
          <a:xfrm>
            <a:off x="2997641" y="4090966"/>
            <a:ext cx="2289976" cy="346511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Increse attack power + 20%. Must used to before attack. All your troops apply this buff. Can not use duplicate. If you want buy it, press button by right side.</a:t>
            </a:r>
          </a:p>
        </p:txBody>
      </p:sp>
      <p:sp>
        <p:nvSpPr>
          <p:cNvPr id="1428" name="Shape 1428"/>
          <p:cNvSpPr/>
          <p:nvPr/>
        </p:nvSpPr>
        <p:spPr>
          <a:xfrm>
            <a:off x="2490783" y="3931978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Shape 1429"/>
          <p:cNvSpPr/>
          <p:nvPr/>
        </p:nvSpPr>
        <p:spPr>
          <a:xfrm>
            <a:off x="2350305" y="4559748"/>
            <a:ext cx="3554926" cy="1326225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430" name="Shape 1430"/>
          <p:cNvSpPr/>
          <p:nvPr/>
        </p:nvSpPr>
        <p:spPr>
          <a:xfrm>
            <a:off x="2350302" y="302760"/>
            <a:ext cx="3533610" cy="291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보호 사용</a:t>
            </a:r>
          </a:p>
        </p:txBody>
      </p:sp>
      <p:grpSp>
        <p:nvGrpSpPr>
          <p:cNvPr id="1431" name="Shape 1431"/>
          <p:cNvGrpSpPr/>
          <p:nvPr/>
        </p:nvGrpSpPr>
        <p:grpSpPr>
          <a:xfrm>
            <a:off x="2429816" y="6047345"/>
            <a:ext cx="551924" cy="505053"/>
            <a:chOff x="2429816" y="5901771"/>
            <a:chExt cx="803464" cy="579976"/>
          </a:xfrm>
        </p:grpSpPr>
        <p:sp>
          <p:nvSpPr>
            <p:cNvPr id="1432" name="Shape 1432"/>
            <p:cNvSpPr/>
            <p:nvPr/>
          </p:nvSpPr>
          <p:spPr>
            <a:xfrm>
              <a:off x="2429816" y="5901771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 rot="10800000">
              <a:off x="2515980" y="5949637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Shape 1434"/>
          <p:cNvSpPr/>
          <p:nvPr/>
        </p:nvSpPr>
        <p:spPr>
          <a:xfrm>
            <a:off x="5274296" y="6047344"/>
            <a:ext cx="551924" cy="50505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2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435" name="Shape 1435"/>
          <p:cNvSpPr/>
          <p:nvPr/>
        </p:nvSpPr>
        <p:spPr>
          <a:xfrm>
            <a:off x="3065643" y="6063076"/>
            <a:ext cx="2129786" cy="47358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곳은 게임 팁을 출력하는공간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팁은 최대 3줄까지 출력 가능합니다.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팁은 String 테이블의 내용을 출력합니다.</a:t>
            </a:r>
          </a:p>
        </p:txBody>
      </p:sp>
      <p:grpSp>
        <p:nvGrpSpPr>
          <p:cNvPr id="1436" name="Shape 1436"/>
          <p:cNvGrpSpPr/>
          <p:nvPr/>
        </p:nvGrpSpPr>
        <p:grpSpPr>
          <a:xfrm>
            <a:off x="2928721" y="669721"/>
            <a:ext cx="2345576" cy="246299"/>
            <a:chOff x="2981740" y="2061033"/>
            <a:chExt cx="2345576" cy="246299"/>
          </a:xfrm>
        </p:grpSpPr>
        <p:sp>
          <p:nvSpPr>
            <p:cNvPr id="1437" name="Shape 1437"/>
            <p:cNvSpPr/>
            <p:nvPr/>
          </p:nvSpPr>
          <p:spPr>
            <a:xfrm>
              <a:off x="2981740" y="2107525"/>
              <a:ext cx="2289900" cy="1694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Peace of War</a:t>
              </a: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4278801" y="2116428"/>
              <a:ext cx="984600" cy="14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Shape 1439"/>
            <p:cNvSpPr txBox="1"/>
            <p:nvPr/>
          </p:nvSpPr>
          <p:spPr>
            <a:xfrm>
              <a:off x="4632817" y="2061033"/>
              <a:ext cx="694499" cy="246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25D8EB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rgbClr val="25D8EB"/>
                  </a:solidFill>
                  <a:latin typeface="Arial"/>
                  <a:ea typeface="Arial"/>
                  <a:cs typeface="Arial"/>
                  <a:sym typeface="Arial"/>
                </a:rPr>
                <a:t>23:59:59</a:t>
              </a:r>
            </a:p>
          </p:txBody>
        </p:sp>
      </p:grpSp>
      <p:sp>
        <p:nvSpPr>
          <p:cNvPr id="1440" name="Shape 1440"/>
          <p:cNvSpPr txBox="1"/>
          <p:nvPr/>
        </p:nvSpPr>
        <p:spPr>
          <a:xfrm>
            <a:off x="2955811" y="866854"/>
            <a:ext cx="234391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23:59:59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후 효과가 사라집니다.</a:t>
            </a:r>
          </a:p>
        </p:txBody>
      </p:sp>
      <p:sp>
        <p:nvSpPr>
          <p:cNvPr id="1441" name="Shape 1441"/>
          <p:cNvSpPr/>
          <p:nvPr/>
        </p:nvSpPr>
        <p:spPr>
          <a:xfrm>
            <a:off x="5318262" y="1228112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Shape 1442"/>
          <p:cNvSpPr/>
          <p:nvPr/>
        </p:nvSpPr>
        <p:spPr>
          <a:xfrm>
            <a:off x="5318262" y="1894884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Shape 1443"/>
          <p:cNvSpPr/>
          <p:nvPr/>
        </p:nvSpPr>
        <p:spPr>
          <a:xfrm>
            <a:off x="5318262" y="2572616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Shape 1444"/>
          <p:cNvSpPr/>
          <p:nvPr/>
        </p:nvSpPr>
        <p:spPr>
          <a:xfrm>
            <a:off x="5318262" y="3239390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Shape 1445"/>
          <p:cNvSpPr/>
          <p:nvPr/>
        </p:nvSpPr>
        <p:spPr>
          <a:xfrm>
            <a:off x="5318262" y="3906526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6" name="Shape 14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2904065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Shape 1447"/>
          <p:cNvSpPr/>
          <p:nvPr/>
        </p:nvSpPr>
        <p:spPr>
          <a:xfrm>
            <a:off x="5420814" y="2854746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</a:p>
        </p:txBody>
      </p:sp>
      <p:sp>
        <p:nvSpPr>
          <p:cNvPr id="1448" name="Shape 1448"/>
          <p:cNvSpPr/>
          <p:nvPr/>
        </p:nvSpPr>
        <p:spPr>
          <a:xfrm>
            <a:off x="5318262" y="3247010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9" name="Shape 14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3578457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Shape 1450"/>
          <p:cNvSpPr/>
          <p:nvPr/>
        </p:nvSpPr>
        <p:spPr>
          <a:xfrm>
            <a:off x="5420814" y="3529139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</a:p>
        </p:txBody>
      </p:sp>
      <p:sp>
        <p:nvSpPr>
          <p:cNvPr id="1451" name="Shape 1451"/>
          <p:cNvSpPr/>
          <p:nvPr/>
        </p:nvSpPr>
        <p:spPr>
          <a:xfrm>
            <a:off x="5318262" y="3906667"/>
            <a:ext cx="445271" cy="5068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2" name="Shape 14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928" y="4243532"/>
            <a:ext cx="159754" cy="1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Shape 1453"/>
          <p:cNvSpPr/>
          <p:nvPr/>
        </p:nvSpPr>
        <p:spPr>
          <a:xfrm>
            <a:off x="5396960" y="4194212"/>
            <a:ext cx="421910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2800</a:t>
            </a:r>
          </a:p>
        </p:txBody>
      </p:sp>
      <p:sp>
        <p:nvSpPr>
          <p:cNvPr id="1454" name="Shape 1454"/>
          <p:cNvSpPr txBox="1"/>
          <p:nvPr/>
        </p:nvSpPr>
        <p:spPr>
          <a:xfrm>
            <a:off x="5337155" y="1274620"/>
            <a:ext cx="4074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5273139" y="3305210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456" name="Shape 1456"/>
          <p:cNvSpPr txBox="1"/>
          <p:nvPr/>
        </p:nvSpPr>
        <p:spPr>
          <a:xfrm>
            <a:off x="5255373" y="3972932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457" name="Shape 1457"/>
          <p:cNvSpPr txBox="1"/>
          <p:nvPr/>
        </p:nvSpPr>
        <p:spPr>
          <a:xfrm>
            <a:off x="5262867" y="2638313"/>
            <a:ext cx="579005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Buy&amp;Use</a:t>
            </a:r>
          </a:p>
        </p:txBody>
      </p:sp>
      <p:sp>
        <p:nvSpPr>
          <p:cNvPr id="1458" name="Shape 1458"/>
          <p:cNvSpPr txBox="1"/>
          <p:nvPr/>
        </p:nvSpPr>
        <p:spPr>
          <a:xfrm>
            <a:off x="5337155" y="1948326"/>
            <a:ext cx="40748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1459" name="Shape 1459"/>
          <p:cNvSpPr/>
          <p:nvPr/>
        </p:nvSpPr>
        <p:spPr>
          <a:xfrm>
            <a:off x="5372830" y="1542890"/>
            <a:ext cx="352540" cy="140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Shape 1460"/>
          <p:cNvSpPr txBox="1"/>
          <p:nvPr/>
        </p:nvSpPr>
        <p:spPr>
          <a:xfrm>
            <a:off x="5355648" y="1518184"/>
            <a:ext cx="40267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999+</a:t>
            </a:r>
          </a:p>
        </p:txBody>
      </p:sp>
      <p:sp>
        <p:nvSpPr>
          <p:cNvPr id="1461" name="Shape 1461"/>
          <p:cNvSpPr/>
          <p:nvPr/>
        </p:nvSpPr>
        <p:spPr>
          <a:xfrm>
            <a:off x="5367032" y="2214513"/>
            <a:ext cx="352540" cy="140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Shape 1462"/>
          <p:cNvSpPr txBox="1"/>
          <p:nvPr/>
        </p:nvSpPr>
        <p:spPr>
          <a:xfrm>
            <a:off x="5349851" y="2189808"/>
            <a:ext cx="402674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999+</a:t>
            </a:r>
          </a:p>
        </p:txBody>
      </p:sp>
      <p:sp>
        <p:nvSpPr>
          <p:cNvPr id="1463" name="Shape 1463"/>
          <p:cNvSpPr txBox="1"/>
          <p:nvPr/>
        </p:nvSpPr>
        <p:spPr>
          <a:xfrm>
            <a:off x="178917" y="229106"/>
            <a:ext cx="23100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버프 사용/구입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적용 중 버프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중복가능 아이템 팝업</a:t>
            </a:r>
          </a:p>
        </p:txBody>
      </p:sp>
      <p:sp>
        <p:nvSpPr>
          <p:cNvPr id="1464" name="Shape 1464"/>
          <p:cNvSpPr/>
          <p:nvPr/>
        </p:nvSpPr>
        <p:spPr>
          <a:xfrm>
            <a:off x="2343065" y="296908"/>
            <a:ext cx="3531050" cy="6318074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Shape 1465"/>
          <p:cNvSpPr/>
          <p:nvPr/>
        </p:nvSpPr>
        <p:spPr>
          <a:xfrm>
            <a:off x="2359538" y="1707138"/>
            <a:ext cx="3501840" cy="20313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6" name="Shape 1466"/>
          <p:cNvCxnSpPr/>
          <p:nvPr/>
        </p:nvCxnSpPr>
        <p:spPr>
          <a:xfrm>
            <a:off x="2347684" y="3737660"/>
            <a:ext cx="353105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67" name="Shape 1467"/>
          <p:cNvCxnSpPr/>
          <p:nvPr/>
        </p:nvCxnSpPr>
        <p:spPr>
          <a:xfrm>
            <a:off x="2343065" y="1701038"/>
            <a:ext cx="353105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68" name="Shape 1468"/>
          <p:cNvSpPr txBox="1"/>
          <p:nvPr/>
        </p:nvSpPr>
        <p:spPr>
          <a:xfrm>
            <a:off x="2385019" y="2018913"/>
            <a:ext cx="3429287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3" marL="0" marR="0" rtl="0" algn="ctr">
              <a:spcBef>
                <a:spcPts val="0"/>
              </a:spcBef>
              <a:buSzPct val="25000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적용 중인 버프 시간을 </a:t>
            </a:r>
          </a:p>
          <a:p>
            <a:pPr indent="0" lvl="3" marL="0" marR="0" rtl="0" algn="ctr">
              <a:spcBef>
                <a:spcPts val="0"/>
              </a:spcBef>
              <a:buSzPct val="25000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 하시겠습니까?</a:t>
            </a:r>
          </a:p>
        </p:txBody>
      </p:sp>
      <p:sp>
        <p:nvSpPr>
          <p:cNvPr id="1469" name="Shape 1469"/>
          <p:cNvSpPr/>
          <p:nvPr/>
        </p:nvSpPr>
        <p:spPr>
          <a:xfrm>
            <a:off x="4313937" y="2873828"/>
            <a:ext cx="1217066" cy="448547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사용하기</a:t>
            </a:r>
          </a:p>
        </p:txBody>
      </p:sp>
      <p:sp>
        <p:nvSpPr>
          <p:cNvPr id="1470" name="Shape 1470"/>
          <p:cNvSpPr/>
          <p:nvPr/>
        </p:nvSpPr>
        <p:spPr>
          <a:xfrm>
            <a:off x="2596771" y="2871368"/>
            <a:ext cx="1217066" cy="44854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 소</a:t>
            </a:r>
          </a:p>
        </p:txBody>
      </p:sp>
      <p:sp>
        <p:nvSpPr>
          <p:cNvPr id="1471" name="Shape 1471"/>
          <p:cNvSpPr txBox="1"/>
          <p:nvPr/>
        </p:nvSpPr>
        <p:spPr>
          <a:xfrm>
            <a:off x="6535098" y="5240710"/>
            <a:ext cx="5454593" cy="307594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사용을 취소하고 전 단계로 돌아 간다.</a:t>
            </a:r>
          </a:p>
        </p:txBody>
      </p:sp>
      <p:cxnSp>
        <p:nvCxnSpPr>
          <p:cNvPr id="1472" name="Shape 1472"/>
          <p:cNvCxnSpPr>
            <a:stCxn id="1471" idx="1"/>
            <a:endCxn id="1470" idx="2"/>
          </p:cNvCxnSpPr>
          <p:nvPr/>
        </p:nvCxnSpPr>
        <p:spPr>
          <a:xfrm rot="10800000">
            <a:off x="3205398" y="3320008"/>
            <a:ext cx="3329700" cy="2074500"/>
          </a:xfrm>
          <a:prstGeom prst="bentConnector2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73" name="Shape 1473"/>
          <p:cNvSpPr txBox="1"/>
          <p:nvPr/>
        </p:nvSpPr>
        <p:spPr>
          <a:xfrm>
            <a:off x="6490205" y="1940818"/>
            <a:ext cx="5454593" cy="1554729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있는 경우 즉시 사용 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보유중인 아이템이 없는 경우Crown으로 구매 후 즉시 아이템 사용 여부를 묻는 팝업을 출력한다.</a:t>
            </a:r>
            <a:r>
              <a:rPr lang="ko-KR" sz="1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(11Page 참조)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크라운이 없는 경우 크라운 구매 팝업으로 연결</a:t>
            </a:r>
          </a:p>
          <a:p>
            <a:pPr indent="-342900" lvl="1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S2_자원 구매 및 사용 v1.1 기획서 (10P 크라운 부족) 참조</a:t>
            </a:r>
          </a:p>
        </p:txBody>
      </p:sp>
      <p:cxnSp>
        <p:nvCxnSpPr>
          <p:cNvPr id="1474" name="Shape 1474"/>
          <p:cNvCxnSpPr>
            <a:stCxn id="1473" idx="1"/>
            <a:endCxn id="1469" idx="3"/>
          </p:cNvCxnSpPr>
          <p:nvPr/>
        </p:nvCxnSpPr>
        <p:spPr>
          <a:xfrm flipH="1">
            <a:off x="5531105" y="2718183"/>
            <a:ext cx="959100" cy="3798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282421" y="1033675"/>
            <a:ext cx="7275300" cy="1477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Town Hall의 정의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내 건물의 최대 레벨을 결정하는 건물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보유할 수 있는 병사의 최대 숫자를 결정하는 건물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필드에서 보이는 타운의 레벨을 결정하는 건물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식량/목재의 채집량을 증가시켜주는 건물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2433" y="3115946"/>
            <a:ext cx="9374700" cy="1477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유저의 성장에 허들을 두기 위한 기준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 병사 수를 제한하여, 기존 유저와 신규유저 사이의 차이를 줄임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시대변화, 국가 선택에 따라 바뀌는 외형을 보여준다.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636104" y="365760"/>
            <a:ext cx="1207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Flow</a:t>
            </a:r>
          </a:p>
        </p:txBody>
      </p:sp>
      <p:sp>
        <p:nvSpPr>
          <p:cNvPr id="107" name="Shape 107"/>
          <p:cNvSpPr/>
          <p:nvPr/>
        </p:nvSpPr>
        <p:spPr>
          <a:xfrm>
            <a:off x="5389080" y="2126568"/>
            <a:ext cx="1606163" cy="69176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 정보 Ui</a:t>
            </a:r>
          </a:p>
        </p:txBody>
      </p:sp>
      <p:sp>
        <p:nvSpPr>
          <p:cNvPr id="108" name="Shape 108"/>
          <p:cNvSpPr/>
          <p:nvPr/>
        </p:nvSpPr>
        <p:spPr>
          <a:xfrm>
            <a:off x="5385791" y="735091"/>
            <a:ext cx="1606163" cy="69176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Town Hall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</a:t>
            </a:r>
          </a:p>
        </p:txBody>
      </p:sp>
      <p:sp>
        <p:nvSpPr>
          <p:cNvPr id="109" name="Shape 109"/>
          <p:cNvSpPr/>
          <p:nvPr/>
        </p:nvSpPr>
        <p:spPr>
          <a:xfrm>
            <a:off x="2961831" y="2126568"/>
            <a:ext cx="1606163" cy="69176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Ui</a:t>
            </a:r>
          </a:p>
        </p:txBody>
      </p:sp>
      <p:cxnSp>
        <p:nvCxnSpPr>
          <p:cNvPr id="110" name="Shape 110"/>
          <p:cNvCxnSpPr>
            <a:stCxn id="108" idx="2"/>
            <a:endCxn id="107" idx="0"/>
          </p:cNvCxnSpPr>
          <p:nvPr/>
        </p:nvCxnSpPr>
        <p:spPr>
          <a:xfrm flipH="1" rot="-5400000">
            <a:off x="5840722" y="1775003"/>
            <a:ext cx="699599" cy="33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111" name="Shape 111"/>
          <p:cNvSpPr/>
          <p:nvPr/>
        </p:nvSpPr>
        <p:spPr>
          <a:xfrm>
            <a:off x="7708899" y="2126568"/>
            <a:ext cx="1606163" cy="691762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타운 버프</a:t>
            </a:r>
          </a:p>
        </p:txBody>
      </p:sp>
      <p:cxnSp>
        <p:nvCxnSpPr>
          <p:cNvPr id="112" name="Shape 112"/>
          <p:cNvCxnSpPr>
            <a:stCxn id="108" idx="2"/>
            <a:endCxn id="109" idx="0"/>
          </p:cNvCxnSpPr>
          <p:nvPr/>
        </p:nvCxnSpPr>
        <p:spPr>
          <a:xfrm rot="5400000">
            <a:off x="4627072" y="564653"/>
            <a:ext cx="699599" cy="24240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113" name="Shape 113"/>
          <p:cNvCxnSpPr>
            <a:stCxn id="108" idx="2"/>
            <a:endCxn id="111" idx="0"/>
          </p:cNvCxnSpPr>
          <p:nvPr/>
        </p:nvCxnSpPr>
        <p:spPr>
          <a:xfrm flipH="1" rot="-5400000">
            <a:off x="7000672" y="615053"/>
            <a:ext cx="699599" cy="2323199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114" name="Shape 114"/>
          <p:cNvSpPr/>
          <p:nvPr/>
        </p:nvSpPr>
        <p:spPr>
          <a:xfrm>
            <a:off x="3156635" y="3275533"/>
            <a:ext cx="1216548" cy="485028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즉시완료, </a:t>
            </a:r>
            <a:r>
              <a:rPr b="0" i="0" lang="ko-KR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가속, 자원 사용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바로가기</a:t>
            </a:r>
          </a:p>
        </p:txBody>
      </p:sp>
      <p:cxnSp>
        <p:nvCxnSpPr>
          <p:cNvPr id="115" name="Shape 115"/>
          <p:cNvCxnSpPr>
            <a:stCxn id="109" idx="2"/>
            <a:endCxn id="114" idx="0"/>
          </p:cNvCxnSpPr>
          <p:nvPr/>
        </p:nvCxnSpPr>
        <p:spPr>
          <a:xfrm flipH="1" rot="-5400000">
            <a:off x="3536612" y="3046630"/>
            <a:ext cx="457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6" name="Shape 116"/>
          <p:cNvSpPr/>
          <p:nvPr/>
        </p:nvSpPr>
        <p:spPr>
          <a:xfrm>
            <a:off x="3156635" y="4177192"/>
            <a:ext cx="1216548" cy="485028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 팝업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사용 바로가기</a:t>
            </a:r>
          </a:p>
        </p:txBody>
      </p:sp>
      <p:cxnSp>
        <p:nvCxnSpPr>
          <p:cNvPr id="117" name="Shape 117"/>
          <p:cNvCxnSpPr>
            <a:stCxn id="116" idx="1"/>
            <a:endCxn id="109" idx="1"/>
          </p:cNvCxnSpPr>
          <p:nvPr/>
        </p:nvCxnSpPr>
        <p:spPr>
          <a:xfrm rot="10800000">
            <a:off x="2961935" y="2472406"/>
            <a:ext cx="194700" cy="1947300"/>
          </a:xfrm>
          <a:prstGeom prst="bentConnector3">
            <a:avLst>
              <a:gd fmla="val 217466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8" name="Shape 118"/>
          <p:cNvCxnSpPr>
            <a:stCxn id="114" idx="1"/>
            <a:endCxn id="109" idx="1"/>
          </p:cNvCxnSpPr>
          <p:nvPr/>
        </p:nvCxnSpPr>
        <p:spPr>
          <a:xfrm rot="10800000">
            <a:off x="2961935" y="2472547"/>
            <a:ext cx="194700" cy="1045500"/>
          </a:xfrm>
          <a:prstGeom prst="bentConnector3">
            <a:avLst>
              <a:gd fmla="val 217466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9" name="Shape 119"/>
          <p:cNvCxnSpPr>
            <a:stCxn id="114" idx="2"/>
            <a:endCxn id="116" idx="0"/>
          </p:cNvCxnSpPr>
          <p:nvPr/>
        </p:nvCxnSpPr>
        <p:spPr>
          <a:xfrm>
            <a:off x="3764910" y="3760562"/>
            <a:ext cx="0" cy="41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0" name="Shape 120"/>
          <p:cNvSpPr/>
          <p:nvPr/>
        </p:nvSpPr>
        <p:spPr>
          <a:xfrm>
            <a:off x="5583885" y="3275533"/>
            <a:ext cx="1216548" cy="48502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더 보기</a:t>
            </a:r>
          </a:p>
        </p:txBody>
      </p:sp>
      <p:cxnSp>
        <p:nvCxnSpPr>
          <p:cNvPr id="121" name="Shape 121"/>
          <p:cNvCxnSpPr>
            <a:stCxn id="107" idx="2"/>
            <a:endCxn id="120" idx="0"/>
          </p:cNvCxnSpPr>
          <p:nvPr/>
        </p:nvCxnSpPr>
        <p:spPr>
          <a:xfrm>
            <a:off x="6192161" y="281833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2" name="Shape 122"/>
          <p:cNvCxnSpPr>
            <a:stCxn id="120" idx="1"/>
            <a:endCxn id="107" idx="1"/>
          </p:cNvCxnSpPr>
          <p:nvPr/>
        </p:nvCxnSpPr>
        <p:spPr>
          <a:xfrm rot="10800000">
            <a:off x="5389185" y="2472547"/>
            <a:ext cx="194700" cy="1045500"/>
          </a:xfrm>
          <a:prstGeom prst="bentConnector3">
            <a:avLst>
              <a:gd fmla="val 217466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3" name="Shape 123"/>
          <p:cNvSpPr/>
          <p:nvPr/>
        </p:nvSpPr>
        <p:spPr>
          <a:xfrm>
            <a:off x="7903706" y="3275533"/>
            <a:ext cx="1216548" cy="485028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버프 사용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바로 가기 / 즉시 구매</a:t>
            </a:r>
          </a:p>
        </p:txBody>
      </p:sp>
      <p:cxnSp>
        <p:nvCxnSpPr>
          <p:cNvPr id="124" name="Shape 124"/>
          <p:cNvCxnSpPr>
            <a:stCxn id="111" idx="2"/>
            <a:endCxn id="123" idx="0"/>
          </p:cNvCxnSpPr>
          <p:nvPr/>
        </p:nvCxnSpPr>
        <p:spPr>
          <a:xfrm>
            <a:off x="8511980" y="281833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5" name="Shape 125"/>
          <p:cNvCxnSpPr>
            <a:stCxn id="123" idx="3"/>
            <a:endCxn id="111" idx="3"/>
          </p:cNvCxnSpPr>
          <p:nvPr/>
        </p:nvCxnSpPr>
        <p:spPr>
          <a:xfrm flipH="1" rot="10800000">
            <a:off x="9120255" y="2472547"/>
            <a:ext cx="194700" cy="1045500"/>
          </a:xfrm>
          <a:prstGeom prst="bentConnector3">
            <a:avLst>
              <a:gd fmla="val 21746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636102" y="365760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기능1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079862" y="779552"/>
            <a:ext cx="11013283" cy="409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및 철거, 이동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회관은 유저가 직접 건설이 불가능 합니다.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회관은 최초 타운 생성 시 건설 완료 상태(LV1)로 제공 됩니다.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회관은 철거가 불가능 합니다.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회관은 이동이 불가능 합니다.</a:t>
            </a:r>
          </a:p>
          <a:p>
            <a:pPr indent="0" lvl="1" marL="457200" marR="0" rtl="0" algn="l">
              <a:spcBef>
                <a:spcPts val="0"/>
              </a:spcBef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회관은 4종의 자원을 소모하여 건물 레벨을 올릴 수 있습니다.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업그레이드에는 시간이 소요되며 아이템, 크라운을 이용해 업그레이드 시간을 줄이거나 즉시 완료 할 수 있습니다.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통해 마을회관이 가진 기본 기능들을 강화 할 수 있습니다.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병력수 증가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회관은 최대 보유 병력수의 제한이 증가합니다.(다음 페이지에 상세 설명)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식량/목재 채집량 증가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필드에서 채집하는 식량과 목재의 채집량이 늘어납니다. (다음 페이지에 상세 설명)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문명 발전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회관의 레벨에 따라 문명이 변화 합니다. (다음 페이지에 상세 설명)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보기에서 업그레이드 취소가 가능합니다.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회관의 업그레이드 및 취소는 공통 규칙을 따릅니다.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636102" y="365760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회관의 기능2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1079862" y="779552"/>
            <a:ext cx="11013283" cy="6093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내 버프 사용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 중이지 않은 버프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도시에서 사용 가능한 버프를 바로 구매/사용할 수 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인벤토리에 있는 아이템의 경우 즉시 사용 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아이템이 없는 경우 구매 후 사용 할 수 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Crown이 부족한 경우 Crown 구매로 연결 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추가적인 할인율은 존재하지 않는다.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 중인 버프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적용 중인 버프가 있는 경우 남은 시간을 확인 할 수 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 중인 버프를 다시 사용 할 경우 팝업 창을 통해 경고 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중복 적용 불가인 버프 일 경우 출력 </a:t>
            </a: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“해당 버프는 중복 사용 할 수 없습니다. 그래도 사용 하시겠습니까?”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중복 적용 가능 버프 일 경우</a:t>
            </a: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 “현재 적용 중인 버프 시간을 추가 하시겠습니까?”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중복 적용 여부는 아이템 테이블에서 참조 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가능한 버프 목록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 보호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버프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방어 버프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 소모 감소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방어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채집속도 증가 </a:t>
            </a:r>
          </a:p>
          <a:p>
            <a:pPr indent="-285750" lvl="2" marL="1200150" marR="0" rtl="0" algn="l">
              <a:spcBef>
                <a:spcPts val="0"/>
              </a:spcBef>
              <a:buClr>
                <a:srgbClr val="D0CECE"/>
              </a:buClr>
              <a:buSzPct val="100000"/>
              <a:buFont typeface="Arial"/>
              <a:buChar char="•"/>
            </a:pPr>
            <a:r>
              <a:rPr b="0" i="0" lang="ko-KR" sz="1400" u="none" cap="none" strike="sng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위장술</a:t>
            </a:r>
          </a:p>
          <a:p>
            <a:pPr indent="-285750" lvl="2" marL="1200150" marR="0" rtl="0" algn="l">
              <a:spcBef>
                <a:spcPts val="0"/>
              </a:spcBef>
              <a:buClr>
                <a:srgbClr val="D0CECE"/>
              </a:buClr>
              <a:buSzPct val="100000"/>
              <a:buFont typeface="Arial"/>
              <a:buChar char="•"/>
            </a:pPr>
            <a:r>
              <a:rPr b="0" i="0" lang="ko-KR" sz="1400" u="none" cap="none" strike="sng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행군제한 증가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636102" y="365760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기능1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1079862" y="779552"/>
            <a:ext cx="11013283" cy="520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기본 효과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병력 수 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보유 할 수 있는 최대 병사 수의 제한 수치.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회관의 레벨에 따라 최대 보유 병력수가 증가하며 보유 병력에 관련한 기준 수치가 됩니다.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병력의 최대수와 관련된 모든 효과는 마을 회관의 레벨에 따른 최대 병력수를 기준하여 적용 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최대 보유 병사량 계산 공식</a:t>
            </a:r>
          </a:p>
          <a:p>
            <a:pPr indent="-285750" lvl="4" marL="21145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마을 회관 최대 병력수 * (100% + (스킬% + 버프% + 아이템% + 패시브 증가 수치%)) + 상수 증가 옵션</a:t>
            </a:r>
          </a:p>
          <a:p>
            <a:pPr indent="-285750" lvl="5" marL="25717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모든 계산을 합산 한 후 소수점은 올림 처리한다.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적용 시점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병력수를 증가시키는 모든 효과는 업그레이드 완료한 시점에 갱신 되어 적용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</a:rPr>
              <a:t>최대 병력수에 포함되는 병사 상태는 테이블을 참조(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TroopState_Attribute)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</a:rPr>
              <a:t>최대 병력수에 포함되는 병사는 최대 병력 숫자 이상으로 생산/치료 하지 못한다.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</a:rPr>
              <a:t>시도 할 경우 팝업창으로 경고를 띄워준다.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버프, 아이템, 스킬 등의 효과가 종료되어 최대 병력수가 감소한 경우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수집완료 된 병력은 그대로 유지.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 완료는 되었지만 미수집 병력은 수집 가능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 병력 생산은 불가능 하다.</a:t>
            </a:r>
          </a:p>
          <a:p>
            <a:pPr indent="0" lvl="2" marL="91440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식량/목재 채집량 증가 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필드에서 채집하는 식량과 목재에 한해서 시간당 채집량이 늘어 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회관의 채집량 증가 옵션은 다른 버프. 아이템에 의해 추가로 효과가 증가하지 않습니다.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시간당 채집량 산출 공식</a:t>
            </a:r>
          </a:p>
          <a:p>
            <a:pPr indent="-285750" lvl="4" marL="21145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[(테이블의 초당 채집량 * 3600) *{100% + (스킬%+ 버프%+아이템 증가 수치%)}] + (마을 회관 증가치)</a:t>
            </a:r>
          </a:p>
          <a:p>
            <a:pPr indent="-285750" lvl="5" marL="25717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모든 계산을 합산한 후 소수점은 올림 처리 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lang="ko-KR" sz="1200">
                <a:solidFill>
                  <a:srgbClr val="FF0000"/>
                </a:solidFill>
              </a:rPr>
              <a:t>시간당 채집량 산출 공식에 의해 나온 값을 다시 초로 환산하여 자원 채집에 적용 한다.</a:t>
            </a:r>
          </a:p>
          <a:p>
            <a:pPr indent="-285750" lvl="4" marL="21145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lang="ko-KR" sz="1200">
                <a:solidFill>
                  <a:srgbClr val="FF0000"/>
                </a:solidFill>
              </a:rPr>
              <a:t>소수점 2자리 까지 사용 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적용 시점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업그레이드가 완료된 이 후 출발하는 부대부터 추가 효과가 적용 됩니다.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업그레이드가 완료된 시점에 필드에 있는 부대에는 새로 증가된 효과가 적용되지 않습니다.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버프. 아이템, 스킬 등의 효과가 종료되어 채집량이 감소한 경우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외부에서 채집중인 부대에게 적용 되지 않는다.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효과가 종료된 이후에 출발하는 부대에만 감소된 옵션을 적용 한다.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636102" y="365760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기능1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079862" y="779552"/>
            <a:ext cx="11013283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기본 효과</a:t>
            </a:r>
          </a:p>
          <a:p>
            <a:pPr indent="0" lvl="2" marL="91440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문명 및 마을 내부의 변화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영주의 문명 척도를 측정하는 기준이 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 레벨 별 문명에 대한 정의는 테이블로 조정하도록 합니다.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회관의 레벨에 따라 문명/국가를 선택하게 되고 그에 따라 마을 회관 건물의 외관이 변경 됩니다.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문명과 국가에 따라 이후 업그레이드 되는 건물들의 외향 컨셉이 변경 됩니다.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회관의 레벨에 따라 추가적인 건설 포인트를 획득 할 수 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회관의 레벨이 증가 함에 따라 지을 수 없던 건물을 건설하는 것이 가능해집니다.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회관의 레벨에 따라 영주의 문명이 발전 되며 그에 따라 새로운 과학기술을 연구가 가능해집니다.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37710" y="102794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720" y="1033367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703164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158" name="Shape 158"/>
          <p:cNvSpPr/>
          <p:nvPr/>
        </p:nvSpPr>
        <p:spPr>
          <a:xfrm>
            <a:off x="957954" y="1072554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159" name="Shape 159"/>
          <p:cNvSpPr/>
          <p:nvPr/>
        </p:nvSpPr>
        <p:spPr>
          <a:xfrm>
            <a:off x="1127176" y="43478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522067" y="440176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291" y="4378073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2619046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386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2967283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711324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6" name="Shape 166"/>
          <p:cNvSpPr/>
          <p:nvPr/>
        </p:nvSpPr>
        <p:spPr>
          <a:xfrm>
            <a:off x="1192632" y="465865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167" name="Shape 167"/>
          <p:cNvCxnSpPr/>
          <p:nvPr/>
        </p:nvCxnSpPr>
        <p:spPr>
          <a:xfrm>
            <a:off x="1200791" y="4644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8" name="Shape 168"/>
          <p:cNvCxnSpPr/>
          <p:nvPr/>
        </p:nvCxnSpPr>
        <p:spPr>
          <a:xfrm>
            <a:off x="1194570" y="482521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9" name="Shape 169"/>
          <p:cNvSpPr/>
          <p:nvPr/>
        </p:nvSpPr>
        <p:spPr>
          <a:xfrm>
            <a:off x="2690051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170" name="Shape 170"/>
          <p:cNvCxnSpPr/>
          <p:nvPr/>
        </p:nvCxnSpPr>
        <p:spPr>
          <a:xfrm>
            <a:off x="2698211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1" name="Shape 171"/>
          <p:cNvCxnSpPr/>
          <p:nvPr/>
        </p:nvCxnSpPr>
        <p:spPr>
          <a:xfrm>
            <a:off x="2691990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7467" y="1064221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3088341" y="43478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3483232" y="440176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3457" y="4378073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3153797" y="465865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177" name="Shape 177"/>
          <p:cNvCxnSpPr/>
          <p:nvPr/>
        </p:nvCxnSpPr>
        <p:spPr>
          <a:xfrm>
            <a:off x="3161957" y="4644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8" name="Shape 178"/>
          <p:cNvCxnSpPr/>
          <p:nvPr/>
        </p:nvCxnSpPr>
        <p:spPr>
          <a:xfrm>
            <a:off x="3155734" y="482521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9" name="Shape 179"/>
          <p:cNvSpPr/>
          <p:nvPr/>
        </p:nvSpPr>
        <p:spPr>
          <a:xfrm>
            <a:off x="4600582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3923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/>
          <p:nvPr/>
        </p:nvSpPr>
        <p:spPr>
          <a:xfrm>
            <a:off x="4948819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182" name="Shape 182"/>
          <p:cNvSpPr/>
          <p:nvPr/>
        </p:nvSpPr>
        <p:spPr>
          <a:xfrm>
            <a:off x="4671587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183" name="Shape 183"/>
          <p:cNvCxnSpPr/>
          <p:nvPr/>
        </p:nvCxnSpPr>
        <p:spPr>
          <a:xfrm>
            <a:off x="4679748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4" name="Shape 184"/>
          <p:cNvCxnSpPr/>
          <p:nvPr/>
        </p:nvCxnSpPr>
        <p:spPr>
          <a:xfrm>
            <a:off x="4673526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85" name="Shape 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6758" y="1057212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467" y="105310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/>
          <p:nvPr/>
        </p:nvSpPr>
        <p:spPr>
          <a:xfrm>
            <a:off x="6582117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5459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6930354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190" name="Shape 190"/>
          <p:cNvSpPr/>
          <p:nvPr/>
        </p:nvSpPr>
        <p:spPr>
          <a:xfrm>
            <a:off x="6653124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191" name="Shape 191"/>
          <p:cNvCxnSpPr/>
          <p:nvPr/>
        </p:nvCxnSpPr>
        <p:spPr>
          <a:xfrm>
            <a:off x="6661284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92" name="Shape 192"/>
          <p:cNvCxnSpPr/>
          <p:nvPr/>
        </p:nvCxnSpPr>
        <p:spPr>
          <a:xfrm>
            <a:off x="6655061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3" name="Shape 193"/>
          <p:cNvSpPr/>
          <p:nvPr/>
        </p:nvSpPr>
        <p:spPr>
          <a:xfrm>
            <a:off x="215538" y="142595"/>
            <a:ext cx="18822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체크</a:t>
            </a: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4268" y="1035779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706368" y="1842611"/>
            <a:ext cx="1014513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/ 업그레이드 시 건물 처리(4개의 타입이 존재 하게 되어집니다)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 조건이 만족 하지 않은 상태(버튼에 텍스트 색상은 검은색으로 표기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 이동 처리 : 동일한 건물에 제일 높은 레벨을 우선으로 이동(철거중인 건물이 레벨이 높다면 철거중인 건물로 이동)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필요 조건 건물 건설을 진행 중 상태에 표기 됩니다.(버튼에 텍스트 색상은 빨간색으로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3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 조건 건물 건설을 진행 하고 있는 상태에서 무료 건설이 가능 한 상태(버튼에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기본 5분 이하의 경우 무료로 할 수 있습니다(VIP 레벨에 따라 무료 시간이 변동 되어집니다) 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 조건에 맞는 건물이 건설 및 업그레이드 되어있는 경우 표시 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 조건 하고 틀린 레벨이나 다른 건물이 건설 중인 상태의 표시.(건설 망치 여유가 있으면 표시 하지 않습니다)_버튼에 텍스트 색상은 빨간색으로 표기 합니다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 건설 망치를 두 개 모두 사용 시 시간이 낮은 건물을 표현 해주도록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 필요 조건 하고 틀린 레벨이나 다른 건물이 건설 중인 상태인데 무료로 건설이 가능 한 상태(버튼에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706368" y="4943544"/>
            <a:ext cx="988422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/ 업그레이드 시 식량, 목재, 철, 석재 처리 (2개의 타입이 존재 합니다)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비용이 부족 한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비용을 보유 하고 있는 경우 표시(버튼에 텍스트는 검은색으로 표기 합니다)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5966" y="4345939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5490" y="4377905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/>
          <p:nvPr/>
        </p:nvSpPr>
        <p:spPr>
          <a:xfrm>
            <a:off x="280205" y="10254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00" name="Shape 200"/>
          <p:cNvSpPr/>
          <p:nvPr/>
        </p:nvSpPr>
        <p:spPr>
          <a:xfrm>
            <a:off x="2318860" y="9851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201" name="Shape 201"/>
          <p:cNvSpPr/>
          <p:nvPr/>
        </p:nvSpPr>
        <p:spPr>
          <a:xfrm>
            <a:off x="4281860" y="98341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202" name="Shape 202"/>
          <p:cNvSpPr/>
          <p:nvPr/>
        </p:nvSpPr>
        <p:spPr>
          <a:xfrm>
            <a:off x="6284021" y="961394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203" name="Shape 203"/>
          <p:cNvSpPr/>
          <p:nvPr/>
        </p:nvSpPr>
        <p:spPr>
          <a:xfrm>
            <a:off x="797841" y="4340530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04" name="Shape 204"/>
          <p:cNvSpPr/>
          <p:nvPr/>
        </p:nvSpPr>
        <p:spPr>
          <a:xfrm>
            <a:off x="2780511" y="4318892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205" name="Shape 205"/>
          <p:cNvSpPr/>
          <p:nvPr/>
        </p:nvSpPr>
        <p:spPr>
          <a:xfrm>
            <a:off x="796152" y="598276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61608" y="62935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207" name="Shape 207"/>
          <p:cNvCxnSpPr/>
          <p:nvPr/>
        </p:nvCxnSpPr>
        <p:spPr>
          <a:xfrm>
            <a:off x="869767" y="62797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8" name="Shape 208"/>
          <p:cNvCxnSpPr/>
          <p:nvPr/>
        </p:nvCxnSpPr>
        <p:spPr>
          <a:xfrm>
            <a:off x="863545" y="64601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9" name="Shape 209"/>
          <p:cNvSpPr/>
          <p:nvPr/>
        </p:nvSpPr>
        <p:spPr>
          <a:xfrm>
            <a:off x="4497169" y="597130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562623" y="628213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211" name="Shape 211"/>
          <p:cNvCxnSpPr/>
          <p:nvPr/>
        </p:nvCxnSpPr>
        <p:spPr>
          <a:xfrm>
            <a:off x="4570783" y="626830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2" name="Shape 212"/>
          <p:cNvCxnSpPr/>
          <p:nvPr/>
        </p:nvCxnSpPr>
        <p:spPr>
          <a:xfrm>
            <a:off x="4564562" y="644869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3" name="Shape 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4792" y="5969423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4466" y="6012846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2662290" y="6113842"/>
            <a:ext cx="167866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cxnSp>
        <p:nvCxnSpPr>
          <p:cNvPr id="216" name="Shape 216"/>
          <p:cNvCxnSpPr/>
          <p:nvPr/>
        </p:nvCxnSpPr>
        <p:spPr>
          <a:xfrm>
            <a:off x="2258646" y="6109446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17" name="Shape 217"/>
          <p:cNvSpPr/>
          <p:nvPr/>
        </p:nvSpPr>
        <p:spPr>
          <a:xfrm>
            <a:off x="6330182" y="6129801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cxnSp>
        <p:nvCxnSpPr>
          <p:cNvPr id="218" name="Shape 218"/>
          <p:cNvCxnSpPr/>
          <p:nvPr/>
        </p:nvCxnSpPr>
        <p:spPr>
          <a:xfrm>
            <a:off x="5926537" y="6125405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19" name="Shape 219"/>
          <p:cNvSpPr/>
          <p:nvPr/>
        </p:nvSpPr>
        <p:spPr>
          <a:xfrm>
            <a:off x="8530660" y="101133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8878897" y="1055946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LV10 마을회관</a:t>
            </a:r>
          </a:p>
        </p:txBody>
      </p:sp>
      <p:sp>
        <p:nvSpPr>
          <p:cNvPr id="221" name="Shape 221"/>
          <p:cNvSpPr/>
          <p:nvPr/>
        </p:nvSpPr>
        <p:spPr>
          <a:xfrm>
            <a:off x="8601667" y="132348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건설 중 04:30:30</a:t>
            </a:r>
          </a:p>
        </p:txBody>
      </p:sp>
      <p:cxnSp>
        <p:nvCxnSpPr>
          <p:cNvPr id="222" name="Shape 222"/>
          <p:cNvCxnSpPr/>
          <p:nvPr/>
        </p:nvCxnSpPr>
        <p:spPr>
          <a:xfrm>
            <a:off x="8609827" y="130965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23" name="Shape 223"/>
          <p:cNvCxnSpPr/>
          <p:nvPr/>
        </p:nvCxnSpPr>
        <p:spPr>
          <a:xfrm>
            <a:off x="8603604" y="14900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32811" y="1020487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8232564" y="94610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226" name="Shape 226"/>
          <p:cNvSpPr/>
          <p:nvPr/>
        </p:nvSpPr>
        <p:spPr>
          <a:xfrm>
            <a:off x="10362217" y="102555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0710454" y="1070162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LV10 마을회관</a:t>
            </a:r>
          </a:p>
        </p:txBody>
      </p:sp>
      <p:sp>
        <p:nvSpPr>
          <p:cNvPr id="228" name="Shape 228"/>
          <p:cNvSpPr/>
          <p:nvPr/>
        </p:nvSpPr>
        <p:spPr>
          <a:xfrm>
            <a:off x="10433224" y="133770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무료 건설 : 04:30</a:t>
            </a:r>
          </a:p>
        </p:txBody>
      </p:sp>
      <p:cxnSp>
        <p:nvCxnSpPr>
          <p:cNvPr id="229" name="Shape 229"/>
          <p:cNvCxnSpPr/>
          <p:nvPr/>
        </p:nvCxnSpPr>
        <p:spPr>
          <a:xfrm>
            <a:off x="10441384" y="132386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30" name="Shape 230"/>
          <p:cNvCxnSpPr/>
          <p:nvPr/>
        </p:nvCxnSpPr>
        <p:spPr>
          <a:xfrm>
            <a:off x="10435161" y="150425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1" name="Shape 231"/>
          <p:cNvSpPr/>
          <p:nvPr/>
        </p:nvSpPr>
        <p:spPr>
          <a:xfrm>
            <a:off x="10064121" y="96031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69609" y="1064221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73153" y="1004284"/>
            <a:ext cx="323161" cy="35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95734" y="1016725"/>
            <a:ext cx="323161" cy="35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